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4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2" name="Shape 41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3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o del título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2" name="Nivel de texto 1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2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3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7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9" name="7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7 Rectángulo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8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1" name="8 Imagen" descr="8 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11600" y="0"/>
            <a:ext cx="4368800" cy="3429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7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19 Rectángulo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8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4" name="20 Imagen" descr="20 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11600" y="0"/>
            <a:ext cx="4368800" cy="3429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Texto del título"/>
          <p:cNvSpPr txBox="1">
            <a:spLocks noGrp="1"/>
          </p:cNvSpPr>
          <p:nvPr>
            <p:ph type="title"/>
          </p:nvPr>
        </p:nvSpPr>
        <p:spPr>
          <a:xfrm>
            <a:off x="428863" y="3851762"/>
            <a:ext cx="11334273" cy="1470026"/>
          </a:xfrm>
          <a:prstGeom prst="rect">
            <a:avLst/>
          </a:prstGeom>
        </p:spPr>
        <p:txBody>
          <a:bodyPr/>
          <a:lstStyle>
            <a:lvl1pPr algn="ctr" defTabSz="457200">
              <a:lnSpc>
                <a:spcPct val="100000"/>
              </a:lnSpc>
              <a:defRPr sz="3200" b="1">
                <a:solidFill>
                  <a:srgbClr val="FFFFFF"/>
                </a:solidFill>
                <a:latin typeface="Trajan Pro"/>
                <a:ea typeface="Trajan Pro"/>
                <a:cs typeface="Trajan Pro"/>
                <a:sym typeface="Trajan Pro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26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428863" y="5865752"/>
            <a:ext cx="11334273" cy="625360"/>
          </a:xfrm>
          <a:prstGeom prst="rect">
            <a:avLst/>
          </a:prstGeom>
        </p:spPr>
        <p:txBody>
          <a:bodyPr anchor="ctr"/>
          <a:lstStyle>
            <a:lvl1pPr marL="0" indent="0" algn="ctr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Trajan Pro"/>
                <a:ea typeface="Trajan Pro"/>
                <a:cs typeface="Trajan Pro"/>
                <a:sym typeface="Trajan Pro"/>
              </a:defRPr>
            </a:lvl1pPr>
            <a:lvl2pPr marL="0" indent="457200" algn="ctr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Trajan Pro"/>
                <a:ea typeface="Trajan Pro"/>
                <a:cs typeface="Trajan Pro"/>
                <a:sym typeface="Trajan Pro"/>
              </a:defRPr>
            </a:lvl2pPr>
            <a:lvl3pPr marL="0" indent="914400" algn="ctr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Trajan Pro"/>
                <a:ea typeface="Trajan Pro"/>
                <a:cs typeface="Trajan Pro"/>
                <a:sym typeface="Trajan Pro"/>
              </a:defRPr>
            </a:lvl3pPr>
            <a:lvl4pPr marL="0" indent="1371600" algn="ctr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Trajan Pro"/>
                <a:ea typeface="Trajan Pro"/>
                <a:cs typeface="Trajan Pro"/>
                <a:sym typeface="Trajan Pro"/>
              </a:defRPr>
            </a:lvl4pPr>
            <a:lvl5pPr marL="0" indent="1828800" algn="ctr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Trajan Pro"/>
                <a:ea typeface="Trajan Pro"/>
                <a:cs typeface="Trajan Pro"/>
                <a:sym typeface="Traja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7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1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44" name="Nivel de texto 1…"/>
          <p:cNvSpPr txBox="1">
            <a:spLocks noGrp="1"/>
          </p:cNvSpPr>
          <p:nvPr>
            <p:ph type="body" idx="1"/>
          </p:nvPr>
        </p:nvSpPr>
        <p:spPr>
          <a:xfrm>
            <a:off x="267344" y="1320213"/>
            <a:ext cx="11629464" cy="5163867"/>
          </a:xfrm>
          <a:prstGeom prst="rect">
            <a:avLst/>
          </a:prstGeom>
        </p:spPr>
        <p:txBody>
          <a:bodyPr/>
          <a:lstStyle>
            <a:lvl1pPr marL="342900" indent="-3429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783771" indent="-326571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1219200" indent="-3048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1737360" indent="-365760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2194560" indent="-365760" defTabSz="45720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4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5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9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Texto del título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1" cy="1362076"/>
          </a:xfrm>
          <a:prstGeom prst="rect">
            <a:avLst/>
          </a:prstGeom>
        </p:spPr>
        <p:txBody>
          <a:bodyPr anchor="t"/>
          <a:lstStyle>
            <a:lvl1pPr defTabSz="457200">
              <a:lnSpc>
                <a:spcPct val="100000"/>
              </a:lnSpc>
              <a:defRPr sz="4000" b="1" cap="all">
                <a:latin typeface="Trajan Pro"/>
                <a:ea typeface="Trajan Pro"/>
                <a:cs typeface="Trajan Pro"/>
                <a:sym typeface="Trajan Pro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6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963084" y="2906713"/>
            <a:ext cx="10363201" cy="1500188"/>
          </a:xfrm>
          <a:prstGeom prst="rect">
            <a:avLst/>
          </a:prstGeom>
        </p:spPr>
        <p:txBody>
          <a:bodyPr anchor="b"/>
          <a:lstStyle>
            <a:lvl1pPr marL="0" indent="0" defTabSz="45720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  <a:latin typeface="Trajan Pro"/>
                <a:ea typeface="Trajan Pro"/>
                <a:cs typeface="Trajan Pro"/>
                <a:sym typeface="Trajan Pro"/>
              </a:defRPr>
            </a:lvl1pPr>
            <a:lvl2pPr marL="0" indent="457200" defTabSz="45720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  <a:latin typeface="Trajan Pro"/>
                <a:ea typeface="Trajan Pro"/>
                <a:cs typeface="Trajan Pro"/>
                <a:sym typeface="Trajan Pro"/>
              </a:defRPr>
            </a:lvl2pPr>
            <a:lvl3pPr marL="0" indent="914400" defTabSz="45720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  <a:latin typeface="Trajan Pro"/>
                <a:ea typeface="Trajan Pro"/>
                <a:cs typeface="Trajan Pro"/>
                <a:sym typeface="Trajan Pro"/>
              </a:defRPr>
            </a:lvl3pPr>
            <a:lvl4pPr marL="0" indent="1371600" defTabSz="45720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  <a:latin typeface="Trajan Pro"/>
                <a:ea typeface="Trajan Pro"/>
                <a:cs typeface="Trajan Pro"/>
                <a:sym typeface="Trajan Pro"/>
              </a:defRPr>
            </a:lvl4pPr>
            <a:lvl5pPr marL="0" indent="1828800" defTabSz="45720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  <a:latin typeface="Trajan Pro"/>
                <a:ea typeface="Trajan Pro"/>
                <a:cs typeface="Trajan Pro"/>
                <a:sym typeface="Traja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63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318418" y="6404294"/>
            <a:ext cx="263983" cy="2692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2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3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6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7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267344" y="1270077"/>
            <a:ext cx="5727056" cy="5186209"/>
          </a:xfrm>
          <a:prstGeom prst="rect">
            <a:avLst/>
          </a:prstGeom>
        </p:spPr>
        <p:txBody>
          <a:bodyPr/>
          <a:lstStyle>
            <a:lvl1pPr marL="342900" indent="-342900" defTabSz="457200">
              <a:lnSpc>
                <a:spcPct val="100000"/>
              </a:lnSpc>
              <a:spcBef>
                <a:spcPts val="600"/>
              </a:spcBef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790575" indent="-333375" defTabSz="457200">
              <a:lnSpc>
                <a:spcPct val="100000"/>
              </a:lnSpc>
              <a:spcBef>
                <a:spcPts val="600"/>
              </a:spcBef>
              <a:buChar char="–"/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defTabSz="457200">
              <a:lnSpc>
                <a:spcPct val="100000"/>
              </a:lnSpc>
              <a:spcBef>
                <a:spcPts val="600"/>
              </a:spcBef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defTabSz="457200">
              <a:lnSpc>
                <a:spcPct val="100000"/>
              </a:lnSpc>
              <a:spcBef>
                <a:spcPts val="600"/>
              </a:spcBef>
              <a:buChar char="–"/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defTabSz="457200">
              <a:lnSpc>
                <a:spcPct val="100000"/>
              </a:lnSpc>
              <a:spcBef>
                <a:spcPts val="600"/>
              </a:spcBef>
              <a:buChar char="»"/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80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81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1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5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245066" y="1251009"/>
            <a:ext cx="5751453" cy="639763"/>
          </a:xfrm>
          <a:prstGeom prst="rect">
            <a:avLst/>
          </a:prstGeom>
        </p:spPr>
        <p:txBody>
          <a:bodyPr anchor="b"/>
          <a:lstStyle>
            <a:lvl1pPr marL="0" indent="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0" indent="4572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0" indent="9144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0" indent="13716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0" indent="18288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98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6193366" y="1251009"/>
            <a:ext cx="5792558" cy="639763"/>
          </a:xfrm>
          <a:prstGeom prst="rect">
            <a:avLst/>
          </a:prstGeom>
        </p:spPr>
        <p:txBody>
          <a:bodyPr anchor="b"/>
          <a:lstStyle/>
          <a:p>
            <a:pPr marL="0" indent="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pPr>
            <a:endParaRPr/>
          </a:p>
        </p:txBody>
      </p:sp>
      <p:sp>
        <p:nvSpPr>
          <p:cNvPr id="199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200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9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10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14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6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21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6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27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0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31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3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43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47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9" name="Texto del título"/>
          <p:cNvSpPr txBox="1">
            <a:spLocks noGrp="1"/>
          </p:cNvSpPr>
          <p:nvPr>
            <p:ph type="title"/>
          </p:nvPr>
        </p:nvSpPr>
        <p:spPr>
          <a:xfrm>
            <a:off x="289625" y="1242345"/>
            <a:ext cx="4331061" cy="1162051"/>
          </a:xfrm>
          <a:prstGeom prst="rect">
            <a:avLst/>
          </a:prstGeom>
        </p:spPr>
        <p:txBody>
          <a:bodyPr anchor="b"/>
          <a:lstStyle>
            <a:lvl1pPr defTabSz="457200">
              <a:lnSpc>
                <a:spcPct val="100000"/>
              </a:lnSpc>
              <a:defRPr sz="2000">
                <a:latin typeface="Adobe Caslon Pro"/>
                <a:ea typeface="Adobe Caslon Pro"/>
                <a:cs typeface="Adobe Caslon Pro"/>
                <a:sym typeface="Adobe Caslon Pro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250" name="Nivel de texto 1…"/>
          <p:cNvSpPr txBox="1">
            <a:spLocks noGrp="1"/>
          </p:cNvSpPr>
          <p:nvPr>
            <p:ph type="body" idx="1"/>
          </p:nvPr>
        </p:nvSpPr>
        <p:spPr>
          <a:xfrm>
            <a:off x="4766731" y="1242345"/>
            <a:ext cx="7196913" cy="5275159"/>
          </a:xfrm>
          <a:prstGeom prst="rect">
            <a:avLst/>
          </a:prstGeom>
        </p:spPr>
        <p:txBody>
          <a:bodyPr/>
          <a:lstStyle>
            <a:lvl1pPr marL="342900" indent="-3429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783771" indent="-326571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1219200" indent="-3048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1737360" indent="-365760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2194560" indent="-365760" defTabSz="45720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51" name="Marcador de texto 3"/>
          <p:cNvSpPr>
            <a:spLocks noGrp="1"/>
          </p:cNvSpPr>
          <p:nvPr>
            <p:ph type="body" sz="half" idx="13"/>
          </p:nvPr>
        </p:nvSpPr>
        <p:spPr>
          <a:xfrm>
            <a:off x="289624" y="2404397"/>
            <a:ext cx="4331061" cy="4113106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dobe Caslon Pro"/>
                <a:ea typeface="Adobe Caslon Pro"/>
                <a:cs typeface="Adobe Caslon Pro"/>
                <a:sym typeface="Adobe Caslon Pro"/>
              </a:defRPr>
            </a:pPr>
            <a:endParaRPr/>
          </a:p>
        </p:txBody>
      </p:sp>
      <p:sp>
        <p:nvSpPr>
          <p:cNvPr id="25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2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5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6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Texto del título"/>
          <p:cNvSpPr txBox="1">
            <a:spLocks noGrp="1"/>
          </p:cNvSpPr>
          <p:nvPr>
            <p:ph type="title"/>
          </p:nvPr>
        </p:nvSpPr>
        <p:spPr>
          <a:xfrm>
            <a:off x="153268" y="5168263"/>
            <a:ext cx="11788097" cy="566739"/>
          </a:xfrm>
          <a:prstGeom prst="rect">
            <a:avLst/>
          </a:prstGeom>
        </p:spPr>
        <p:txBody>
          <a:bodyPr anchor="b"/>
          <a:lstStyle>
            <a:lvl1pPr defTabSz="457200">
              <a:lnSpc>
                <a:spcPct val="100000"/>
              </a:lnSpc>
              <a:defRPr sz="2000">
                <a:latin typeface="Adobe Caslon Pro"/>
                <a:ea typeface="Adobe Caslon Pro"/>
                <a:cs typeface="Adobe Caslon Pro"/>
                <a:sym typeface="Adobe Caslon Pro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269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153268" y="1219942"/>
            <a:ext cx="11788097" cy="394832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7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3268" y="5735001"/>
            <a:ext cx="11788097" cy="804863"/>
          </a:xfrm>
          <a:prstGeom prst="rect">
            <a:avLst/>
          </a:prstGeom>
        </p:spPr>
        <p:txBody>
          <a:bodyPr/>
          <a:lstStyle>
            <a:lvl1pPr marL="0" indent="0" defTabSz="457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0" indent="457200" defTabSz="457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0" indent="914400" defTabSz="457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0" indent="1371600" defTabSz="457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0" indent="1828800" defTabSz="45720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71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0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81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85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7" name="Nivel de texto 1…"/>
          <p:cNvSpPr txBox="1">
            <a:spLocks noGrp="1"/>
          </p:cNvSpPr>
          <p:nvPr>
            <p:ph type="body" idx="1"/>
          </p:nvPr>
        </p:nvSpPr>
        <p:spPr>
          <a:xfrm>
            <a:off x="272914" y="1270077"/>
            <a:ext cx="11646173" cy="5230714"/>
          </a:xfrm>
          <a:prstGeom prst="rect">
            <a:avLst/>
          </a:prstGeom>
        </p:spPr>
        <p:txBody>
          <a:bodyPr/>
          <a:lstStyle>
            <a:lvl1pPr marL="342900" indent="-3429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783771" indent="-326571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1219200" indent="-3048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1737360" indent="-365760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2194560" indent="-365760" defTabSz="45720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88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289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8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99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3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5" name="Imagen 3" descr="Imagen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Rectángulo 10"/>
          <p:cNvSpPr/>
          <p:nvPr/>
        </p:nvSpPr>
        <p:spPr>
          <a:xfrm>
            <a:off x="5903383" y="5876926"/>
            <a:ext cx="6288617" cy="79216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307" name="Imagen 11" descr="Imagen 11"/>
          <p:cNvPicPr>
            <a:picLocks noChangeAspect="1"/>
          </p:cNvPicPr>
          <p:nvPr/>
        </p:nvPicPr>
        <p:blipFill>
          <a:blip r:embed="rId5">
            <a:extLst/>
          </a:blip>
          <a:srcRect t="57063"/>
          <a:stretch>
            <a:fillRect/>
          </a:stretch>
        </p:blipFill>
        <p:spPr>
          <a:xfrm>
            <a:off x="6191251" y="5461001"/>
            <a:ext cx="5666317" cy="128111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Imagen 3" descr="Imagen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Rectángulo 10"/>
          <p:cNvSpPr/>
          <p:nvPr/>
        </p:nvSpPr>
        <p:spPr>
          <a:xfrm>
            <a:off x="5903383" y="5876926"/>
            <a:ext cx="6288617" cy="79216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/>
            <a:endParaRPr/>
          </a:p>
        </p:txBody>
      </p:sp>
      <p:pic>
        <p:nvPicPr>
          <p:cNvPr id="310" name="Imagen 11" descr="Imagen 11"/>
          <p:cNvPicPr>
            <a:picLocks noChangeAspect="1"/>
          </p:cNvPicPr>
          <p:nvPr/>
        </p:nvPicPr>
        <p:blipFill>
          <a:blip r:embed="rId5">
            <a:extLst/>
          </a:blip>
          <a:srcRect t="57063"/>
          <a:stretch>
            <a:fillRect/>
          </a:stretch>
        </p:blipFill>
        <p:spPr>
          <a:xfrm>
            <a:off x="6191251" y="5461001"/>
            <a:ext cx="5666317" cy="1281114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19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0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21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25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267344" y="1270077"/>
            <a:ext cx="5727056" cy="5186209"/>
          </a:xfrm>
          <a:prstGeom prst="rect">
            <a:avLst/>
          </a:prstGeom>
        </p:spPr>
        <p:txBody>
          <a:bodyPr/>
          <a:lstStyle>
            <a:lvl1pPr marL="342900" indent="-342900" defTabSz="457200">
              <a:lnSpc>
                <a:spcPct val="100000"/>
              </a:lnSpc>
              <a:spcBef>
                <a:spcPts val="600"/>
              </a:spcBef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790575" indent="-333375" defTabSz="457200">
              <a:lnSpc>
                <a:spcPct val="100000"/>
              </a:lnSpc>
              <a:spcBef>
                <a:spcPts val="600"/>
              </a:spcBef>
              <a:buChar char="–"/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defTabSz="457200">
              <a:lnSpc>
                <a:spcPct val="100000"/>
              </a:lnSpc>
              <a:spcBef>
                <a:spcPts val="600"/>
              </a:spcBef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defTabSz="457200">
              <a:lnSpc>
                <a:spcPct val="100000"/>
              </a:lnSpc>
              <a:spcBef>
                <a:spcPts val="600"/>
              </a:spcBef>
              <a:buChar char="–"/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defTabSz="457200">
              <a:lnSpc>
                <a:spcPct val="100000"/>
              </a:lnSpc>
              <a:spcBef>
                <a:spcPts val="600"/>
              </a:spcBef>
              <a:buChar char="»"/>
              <a:defRPr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28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329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39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0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41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2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43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5" name="15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245066" y="1251009"/>
            <a:ext cx="5751453" cy="639763"/>
          </a:xfrm>
          <a:prstGeom prst="rect">
            <a:avLst/>
          </a:prstGeom>
        </p:spPr>
        <p:txBody>
          <a:bodyPr anchor="b"/>
          <a:lstStyle>
            <a:lvl1pPr marL="0" indent="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0" indent="4572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0" indent="9144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0" indent="13716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0" indent="182880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47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6193366" y="1251009"/>
            <a:ext cx="5792558" cy="639763"/>
          </a:xfrm>
          <a:prstGeom prst="rect">
            <a:avLst/>
          </a:prstGeom>
        </p:spPr>
        <p:txBody>
          <a:bodyPr anchor="b"/>
          <a:lstStyle/>
          <a:p>
            <a:pPr marL="0" indent="0" defTabSz="45720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sz="2400">
                <a:latin typeface="Adobe Caslon Pro"/>
                <a:ea typeface="Adobe Caslon Pro"/>
                <a:cs typeface="Adobe Caslon Pro"/>
                <a:sym typeface="Adobe Caslon Pro"/>
              </a:defRPr>
            </a:pPr>
            <a:endParaRPr/>
          </a:p>
        </p:txBody>
      </p:sp>
      <p:sp>
        <p:nvSpPr>
          <p:cNvPr id="348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349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57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8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59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2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63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364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5" name="15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6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36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75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6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77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79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0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81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382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1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Nivel de texto 1…"/>
          <p:cNvSpPr txBox="1">
            <a:spLocks noGrp="1"/>
          </p:cNvSpPr>
          <p:nvPr>
            <p:ph type="body" idx="1"/>
          </p:nvPr>
        </p:nvSpPr>
        <p:spPr>
          <a:xfrm>
            <a:off x="272914" y="1270077"/>
            <a:ext cx="11646173" cy="5230714"/>
          </a:xfrm>
          <a:prstGeom prst="rect">
            <a:avLst/>
          </a:prstGeom>
        </p:spPr>
        <p:txBody>
          <a:bodyPr/>
          <a:lstStyle>
            <a:lvl1pPr marL="342900" indent="-3429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1pPr>
            <a:lvl2pPr marL="783771" indent="-326571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2pPr>
            <a:lvl3pPr marL="1219200" indent="-304800" defTabSz="457200">
              <a:lnSpc>
                <a:spcPct val="100000"/>
              </a:lnSpc>
              <a:spcBef>
                <a:spcPts val="700"/>
              </a:spcBef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3pPr>
            <a:lvl4pPr marL="1737360" indent="-365760" defTabSz="45720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4pPr>
            <a:lvl5pPr marL="2194560" indent="-365760" defTabSz="45720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dobe Caslon Pro"/>
                <a:ea typeface="Adobe Caslon Pro"/>
                <a:cs typeface="Adobe Caslon Pro"/>
                <a:sym typeface="Adobe Caslon Pro"/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85" name="Texto del título"/>
          <p:cNvSpPr txBox="1">
            <a:spLocks noGrp="1"/>
          </p:cNvSpPr>
          <p:nvPr>
            <p:ph type="title"/>
          </p:nvPr>
        </p:nvSpPr>
        <p:spPr>
          <a:xfrm>
            <a:off x="74911" y="57382"/>
            <a:ext cx="7456425" cy="978737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00000"/>
              </a:lnSpc>
              <a:defRPr sz="3200">
                <a:solidFill>
                  <a:srgbClr val="808080"/>
                </a:solidFill>
                <a:latin typeface="Adobe Caslon Pro Bold"/>
                <a:ea typeface="Adobe Caslon Pro Bold"/>
                <a:cs typeface="Adobe Caslon Pro Bold"/>
                <a:sym typeface="Adobe Caslon Pro Bold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386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6 Imagen" descr="6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94" name="7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8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96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7" name="10 Imagen" descr="10 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54533" y="1"/>
            <a:ext cx="3439584" cy="1052513"/>
          </a:xfrm>
          <a:prstGeom prst="rect">
            <a:avLst/>
          </a:prstGeom>
          <a:ln w="12700">
            <a:miter lim="400000"/>
          </a:ln>
        </p:spPr>
      </p:pic>
      <p:sp>
        <p:nvSpPr>
          <p:cNvPr id="398" name="11 Rectángulo"/>
          <p:cNvSpPr/>
          <p:nvPr/>
        </p:nvSpPr>
        <p:spPr>
          <a:xfrm>
            <a:off x="0" y="1046163"/>
            <a:ext cx="12194117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8100000" rotWithShape="0">
              <a:srgbClr val="00000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9" name="12 Rectángulo"/>
          <p:cNvSpPr/>
          <p:nvPr/>
        </p:nvSpPr>
        <p:spPr>
          <a:xfrm rot="10800000">
            <a:off x="-19052" y="6669089"/>
            <a:ext cx="12194118" cy="4603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dist="38100" dir="13500000" rotWithShape="0">
              <a:srgbClr val="808080">
                <a:alpha val="39998"/>
              </a:srgbClr>
            </a:outerShdw>
          </a:effectLst>
        </p:spPr>
        <p:txBody>
          <a:bodyPr lIns="45719" rIns="45719" anchor="ctr"/>
          <a:lstStyle/>
          <a:p>
            <a:pPr algn="ctr" defTabSz="457200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00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8833" y="47625"/>
            <a:ext cx="1280585" cy="985838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14 Rectángulo"/>
          <p:cNvSpPr/>
          <p:nvPr/>
        </p:nvSpPr>
        <p:spPr>
          <a:xfrm>
            <a:off x="7615766" y="1"/>
            <a:ext cx="1344085" cy="10525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FFFFFF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02" name="Imagen 3" descr="Imagen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03" name="Rectángulo 10"/>
          <p:cNvSpPr/>
          <p:nvPr/>
        </p:nvSpPr>
        <p:spPr>
          <a:xfrm>
            <a:off x="5903383" y="5876926"/>
            <a:ext cx="6288617" cy="79216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defTabSz="457200"/>
            <a:endParaRPr/>
          </a:p>
        </p:txBody>
      </p:sp>
      <p:pic>
        <p:nvPicPr>
          <p:cNvPr id="404" name="Imagen 11" descr="Imagen 11"/>
          <p:cNvPicPr>
            <a:picLocks noChangeAspect="1"/>
          </p:cNvPicPr>
          <p:nvPr/>
        </p:nvPicPr>
        <p:blipFill>
          <a:blip r:embed="rId5">
            <a:extLst/>
          </a:blip>
          <a:srcRect t="57063"/>
          <a:stretch>
            <a:fillRect/>
          </a:stretch>
        </p:blipFill>
        <p:spPr>
          <a:xfrm>
            <a:off x="6191251" y="5461001"/>
            <a:ext cx="5666317" cy="1281114"/>
          </a:xfrm>
          <a:prstGeom prst="rect">
            <a:avLst/>
          </a:prstGeom>
          <a:ln w="12700">
            <a:miter lim="400000"/>
          </a:ln>
        </p:spPr>
      </p:pic>
      <p:sp>
        <p:nvSpPr>
          <p:cNvPr id="40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o del título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8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9" name="Marcador de texto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o del títul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Texto del título</a:t>
            </a:r>
          </a:p>
        </p:txBody>
      </p:sp>
      <p:sp>
        <p:nvSpPr>
          <p:cNvPr id="73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4" name="Marcador de texto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o del título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Texto del título</a:t>
            </a:r>
          </a:p>
        </p:txBody>
      </p:sp>
      <p:sp>
        <p:nvSpPr>
          <p:cNvPr id="83" name="Marcador de posición de imagen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ransition spd="med"/>
  <p:hf hdr="0" ftr="0" dt="0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8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Picture 12" descr="Picture 1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21297806">
            <a:off x="1919289" y="908050"/>
            <a:ext cx="2376487" cy="1782765"/>
          </a:xfrm>
          <a:prstGeom prst="rect">
            <a:avLst/>
          </a:prstGeom>
          <a:ln w="12700">
            <a:miter lim="400000"/>
          </a:ln>
          <a:effectLst>
            <a:outerShdw blurRad="63500" dist="161645" dir="2700000" rotWithShape="0">
              <a:srgbClr val="000000">
                <a:alpha val="50000"/>
              </a:srgbClr>
            </a:outerShdw>
          </a:effectLst>
        </p:spPr>
      </p:pic>
      <p:pic>
        <p:nvPicPr>
          <p:cNvPr id="415" name="Picture 15" descr="Picture 1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89944">
            <a:off x="8040688" y="981075"/>
            <a:ext cx="2305051" cy="1714500"/>
          </a:xfrm>
          <a:prstGeom prst="rect">
            <a:avLst/>
          </a:prstGeom>
          <a:ln w="12700">
            <a:miter lim="400000"/>
          </a:ln>
          <a:effectLst>
            <a:outerShdw blurRad="63500" dist="127000" dir="7612194" rotWithShape="0">
              <a:schemeClr val="accent3">
                <a:lumOff val="10616"/>
                <a:alpha val="74998"/>
              </a:schemeClr>
            </a:outerShdw>
          </a:effectLst>
        </p:spPr>
      </p:pic>
      <p:sp>
        <p:nvSpPr>
          <p:cNvPr id="416" name="CuadroTexto 1"/>
          <p:cNvSpPr txBox="1"/>
          <p:nvPr/>
        </p:nvSpPr>
        <p:spPr>
          <a:xfrm>
            <a:off x="1672333" y="3679826"/>
            <a:ext cx="8996572" cy="2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Manifestaciones Clínicas y Tratamiento de Influenza</a:t>
            </a:r>
          </a:p>
          <a:p>
            <a:pPr algn="ctr">
              <a:defRPr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Dr. Juan Pablo Ramírez Hinojosa</a:t>
            </a:r>
          </a:p>
          <a:p>
            <a:pPr algn="ctr">
              <a:defRPr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Internista / Infectólogo</a:t>
            </a:r>
          </a:p>
          <a:p>
            <a:pPr algn="ctr">
              <a:defRPr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Subdirección Epidemiología e Infectología</a:t>
            </a:r>
            <a:endParaRPr sz="3200">
              <a:latin typeface="Adobe Caslon Pro"/>
              <a:ea typeface="Adobe Caslon Pro"/>
              <a:cs typeface="Adobe Caslon Pro"/>
              <a:sym typeface="Adobe Caslon Pro"/>
            </a:endParaRPr>
          </a:p>
          <a:p>
            <a:pPr algn="ctr">
              <a:defRPr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Hospital General Dr. Manuel Gea González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B7C0342-46B0-47E6-9F13-CED29DCDDD2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Tratamiento farmacológico</a:t>
            </a:r>
          </a:p>
        </p:txBody>
      </p:sp>
      <p:sp>
        <p:nvSpPr>
          <p:cNvPr id="575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3000" b="1">
                <a:solidFill>
                  <a:srgbClr val="0070C0"/>
                </a:solidFill>
              </a:defRPr>
            </a:pPr>
            <a:r>
              <a:t>Oseltamivir (Cápsulas de 75mgs)</a:t>
            </a:r>
          </a:p>
          <a:p>
            <a:pPr marL="685800" lvl="1" indent="-228600">
              <a:spcBef>
                <a:spcPts val="500"/>
              </a:spcBef>
              <a:defRPr sz="3000" b="1">
                <a:solidFill>
                  <a:srgbClr val="0070C0"/>
                </a:solidFill>
              </a:defRPr>
            </a:pPr>
            <a:r>
              <a:t>75mgs vía oral cada 12 horas por 5 días</a:t>
            </a:r>
            <a:endParaRPr sz="2400"/>
          </a:p>
          <a:p>
            <a:pPr>
              <a:defRPr sz="3000" b="1">
                <a:solidFill>
                  <a:srgbClr val="0070C0"/>
                </a:solidFill>
              </a:defRPr>
            </a:pPr>
            <a:endParaRPr sz="2400"/>
          </a:p>
          <a:p>
            <a:pPr>
              <a:defRPr sz="3000" b="1">
                <a:solidFill>
                  <a:srgbClr val="0070C0"/>
                </a:solidFill>
              </a:defRPr>
            </a:pPr>
            <a:r>
              <a:t>Zanamivir ( Inhalador con dosis de 5mgs)</a:t>
            </a:r>
          </a:p>
          <a:p>
            <a:pPr marL="685800" lvl="1" indent="-228600">
              <a:spcBef>
                <a:spcPts val="500"/>
              </a:spcBef>
              <a:defRPr sz="3000" b="1">
                <a:solidFill>
                  <a:srgbClr val="0070C0"/>
                </a:solidFill>
              </a:defRPr>
            </a:pPr>
            <a:r>
              <a:t>2 inhalaciones cada 12hrs por 5 días</a:t>
            </a:r>
            <a:endParaRPr sz="2400"/>
          </a:p>
          <a:p>
            <a:pPr marL="685800" lvl="1" indent="-228600">
              <a:spcBef>
                <a:spcPts val="500"/>
              </a:spcBef>
              <a:defRPr sz="3000" b="1">
                <a:solidFill>
                  <a:srgbClr val="0070C0"/>
                </a:solidFill>
              </a:defRPr>
            </a:pPr>
            <a:endParaRPr sz="2400"/>
          </a:p>
          <a:p>
            <a:pPr>
              <a:defRPr sz="3000" b="1">
                <a:solidFill>
                  <a:srgbClr val="0070C0"/>
                </a:solidFill>
              </a:defRPr>
            </a:pPr>
            <a:r>
              <a:t>Amantadina ( Tabletas de 100mgs)</a:t>
            </a:r>
          </a:p>
          <a:p>
            <a:pPr marL="685800" lvl="1" indent="-228600">
              <a:spcBef>
                <a:spcPts val="500"/>
              </a:spcBef>
              <a:defRPr sz="3000" b="1">
                <a:solidFill>
                  <a:srgbClr val="0070C0"/>
                </a:solidFill>
              </a:defRPr>
            </a:pPr>
            <a:r>
              <a:t>1 tableta cada 12hrs por 5 días</a:t>
            </a:r>
          </a:p>
        </p:txBody>
      </p:sp>
      <p:pic>
        <p:nvPicPr>
          <p:cNvPr id="576" name="Imagen 3" descr="Imagen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19560" y="1584249"/>
            <a:ext cx="1391879" cy="1353216"/>
          </a:xfrm>
          <a:prstGeom prst="rect">
            <a:avLst/>
          </a:prstGeom>
          <a:ln w="12700">
            <a:miter lim="400000"/>
          </a:ln>
        </p:spPr>
      </p:pic>
      <p:pic>
        <p:nvPicPr>
          <p:cNvPr id="577" name="Imagen 4" descr="Imagen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19560" y="3203998"/>
            <a:ext cx="1391879" cy="1353216"/>
          </a:xfrm>
          <a:prstGeom prst="rect">
            <a:avLst/>
          </a:prstGeom>
          <a:ln w="12700">
            <a:miter lim="400000"/>
          </a:ln>
        </p:spPr>
      </p:pic>
      <p:pic>
        <p:nvPicPr>
          <p:cNvPr id="578" name="Imagen 5" descr="Imagen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89745" y="5013288"/>
            <a:ext cx="1051508" cy="1298612"/>
          </a:xfrm>
          <a:prstGeom prst="rect">
            <a:avLst/>
          </a:prstGeom>
          <a:ln w="12700">
            <a:miter lim="400000"/>
          </a:ln>
        </p:spPr>
      </p:pic>
      <p:sp>
        <p:nvSpPr>
          <p:cNvPr id="579" name="CuadroTexto 7"/>
          <p:cNvSpPr txBox="1"/>
          <p:nvPr/>
        </p:nvSpPr>
        <p:spPr>
          <a:xfrm>
            <a:off x="8874413" y="6583268"/>
            <a:ext cx="3309006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Paules C, Influenza, Lancet  2017; 390:697-708</a:t>
            </a:r>
          </a:p>
        </p:txBody>
      </p:sp>
      <p:pic>
        <p:nvPicPr>
          <p:cNvPr id="580" name="influenza.jpg" descr="influenza.jpg"/>
          <p:cNvPicPr>
            <a:picLocks noChangeAspect="1"/>
          </p:cNvPicPr>
          <p:nvPr/>
        </p:nvPicPr>
        <p:blipFill>
          <a:blip r:embed="rId4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EB4452E-0D50-477A-8A77-22B308FCD12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10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1" animBg="1" advAuto="0"/>
      <p:bldP spid="577" grpId="2" animBg="1" advAuto="0"/>
      <p:bldP spid="578" grpId="3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583" name="Cue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84" name="Captura de pantalla 2018-10-24 a la(s) 07.29.47.png" descr="Captura de pantalla 2018-10-24 a la(s) 07.29.47.png"/>
          <p:cNvPicPr>
            <a:picLocks noChangeAspect="1"/>
          </p:cNvPicPr>
          <p:nvPr/>
        </p:nvPicPr>
        <p:blipFill>
          <a:blip r:embed="rId3">
            <a:extLst/>
          </a:blip>
          <a:srcRect l="1776" t="3018" r="449" b="3018"/>
          <a:stretch>
            <a:fillRect/>
          </a:stretch>
        </p:blipFill>
        <p:spPr>
          <a:xfrm>
            <a:off x="1761066" y="2027187"/>
            <a:ext cx="8333409" cy="4128321"/>
          </a:xfrm>
          <a:prstGeom prst="rect">
            <a:avLst/>
          </a:prstGeom>
          <a:ln w="12700">
            <a:miter lim="400000"/>
          </a:ln>
        </p:spPr>
      </p:pic>
      <p:sp>
        <p:nvSpPr>
          <p:cNvPr id="585" name="Tratamiento Farmacológico"/>
          <p:cNvSpPr txBox="1"/>
          <p:nvPr/>
        </p:nvSpPr>
        <p:spPr>
          <a:xfrm>
            <a:off x="907185" y="645636"/>
            <a:ext cx="7401556" cy="76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90000"/>
              </a:lnSpc>
              <a:defRPr sz="4400" b="1">
                <a:solidFill>
                  <a:srgbClr val="0070C0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Tratamiento Farmacológico</a:t>
            </a:r>
          </a:p>
        </p:txBody>
      </p:sp>
      <p:sp>
        <p:nvSpPr>
          <p:cNvPr id="586" name="CuadroTexto 3"/>
          <p:cNvSpPr txBox="1"/>
          <p:nvPr/>
        </p:nvSpPr>
        <p:spPr>
          <a:xfrm>
            <a:off x="7182529" y="6600201"/>
            <a:ext cx="5030575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Krammer F. Et al Influenza, Nature Reviews Disease Primers 2018;4:1-21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8B34311-9225-451C-B0AF-69866416887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11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589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Tratamiento farmacológico</a:t>
            </a:r>
          </a:p>
        </p:txBody>
      </p:sp>
      <p:sp>
        <p:nvSpPr>
          <p:cNvPr id="590" name="Marcador de contenido 4"/>
          <p:cNvSpPr txBox="1">
            <a:spLocks noGrp="1"/>
          </p:cNvSpPr>
          <p:nvPr>
            <p:ph type="body" sz="half" idx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/>
          </a:p>
          <a:p>
            <a:pPr>
              <a:defRPr b="1">
                <a:solidFill>
                  <a:srgbClr val="0070C0"/>
                </a:solidFill>
              </a:defRPr>
            </a:pPr>
            <a:r>
              <a:t>Ajustar a función renal</a:t>
            </a:r>
          </a:p>
          <a:p>
            <a:pPr>
              <a:defRPr b="1">
                <a:solidFill>
                  <a:srgbClr val="0070C0"/>
                </a:solidFill>
              </a:defRPr>
            </a:pPr>
            <a:endParaRPr/>
          </a:p>
          <a:p>
            <a:pPr>
              <a:defRPr b="1">
                <a:solidFill>
                  <a:srgbClr val="0070C0"/>
                </a:solidFill>
              </a:defRPr>
            </a:pPr>
            <a:r>
              <a:t>Dep Creat 30-60ml</a:t>
            </a:r>
          </a:p>
          <a:p>
            <a:pPr marL="685800" lvl="1" indent="-228600">
              <a:spcBef>
                <a:spcPts val="500"/>
              </a:spcBef>
              <a:defRPr sz="2400" b="1">
                <a:solidFill>
                  <a:srgbClr val="0070C0"/>
                </a:solidFill>
              </a:defRPr>
            </a:pPr>
            <a:r>
              <a:t>30mgs cada 12hrs.</a:t>
            </a:r>
          </a:p>
          <a:p>
            <a:pPr>
              <a:defRPr b="1">
                <a:solidFill>
                  <a:srgbClr val="0070C0"/>
                </a:solidFill>
              </a:defRPr>
            </a:pPr>
            <a:endParaRPr/>
          </a:p>
          <a:p>
            <a:pPr>
              <a:defRPr b="1">
                <a:solidFill>
                  <a:srgbClr val="0070C0"/>
                </a:solidFill>
              </a:defRPr>
            </a:pPr>
            <a:r>
              <a:t>Dep Creat &lt; 30ml</a:t>
            </a:r>
          </a:p>
          <a:p>
            <a:pPr marL="685800" lvl="1" indent="-228600">
              <a:spcBef>
                <a:spcPts val="500"/>
              </a:spcBef>
              <a:defRPr sz="2400" b="1">
                <a:solidFill>
                  <a:srgbClr val="0070C0"/>
                </a:solidFill>
              </a:defRPr>
            </a:pPr>
            <a:r>
              <a:t>30mgs cada 24hrs</a:t>
            </a:r>
          </a:p>
        </p:txBody>
      </p:sp>
      <p:grpSp>
        <p:nvGrpSpPr>
          <p:cNvPr id="593" name="Rectángulo redondeado 5"/>
          <p:cNvGrpSpPr/>
          <p:nvPr/>
        </p:nvGrpSpPr>
        <p:grpSpPr>
          <a:xfrm>
            <a:off x="1971892" y="2107838"/>
            <a:ext cx="3054929" cy="904010"/>
            <a:chOff x="0" y="0"/>
            <a:chExt cx="3054928" cy="904008"/>
          </a:xfrm>
        </p:grpSpPr>
        <p:sp>
          <p:nvSpPr>
            <p:cNvPr id="591" name="Rectángulo redondeado"/>
            <p:cNvSpPr/>
            <p:nvPr/>
          </p:nvSpPr>
          <p:spPr>
            <a:xfrm>
              <a:off x="0" y="0"/>
              <a:ext cx="3054929" cy="90400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2" name="Oseltamivir"/>
            <p:cNvSpPr txBox="1"/>
            <p:nvPr/>
          </p:nvSpPr>
          <p:spPr>
            <a:xfrm>
              <a:off x="44130" y="107833"/>
              <a:ext cx="2966668" cy="688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000" b="1">
                  <a:solidFill>
                    <a:srgbClr val="FFFFFF"/>
                  </a:solidFill>
                </a:defRPr>
              </a:lvl1pPr>
            </a:lstStyle>
            <a:p>
              <a:r>
                <a:t>Oseltamivir</a:t>
              </a:r>
            </a:p>
          </p:txBody>
        </p:sp>
      </p:grpSp>
      <p:pic>
        <p:nvPicPr>
          <p:cNvPr id="594" name="Imagen 6" descr="Imagen 6"/>
          <p:cNvPicPr>
            <a:picLocks noChangeAspect="1"/>
          </p:cNvPicPr>
          <p:nvPr/>
        </p:nvPicPr>
        <p:blipFill>
          <a:blip r:embed="rId3">
            <a:extLst/>
          </a:blip>
          <a:srcRect l="29288"/>
          <a:stretch>
            <a:fillRect/>
          </a:stretch>
        </p:blipFill>
        <p:spPr>
          <a:xfrm>
            <a:off x="2441864" y="3429000"/>
            <a:ext cx="2114983" cy="2991005"/>
          </a:xfrm>
          <a:prstGeom prst="rect">
            <a:avLst/>
          </a:prstGeom>
          <a:ln w="12700">
            <a:miter lim="400000"/>
          </a:ln>
        </p:spPr>
      </p:pic>
      <p:sp>
        <p:nvSpPr>
          <p:cNvPr id="595" name="CuadroTexto 8"/>
          <p:cNvSpPr txBox="1"/>
          <p:nvPr/>
        </p:nvSpPr>
        <p:spPr>
          <a:xfrm>
            <a:off x="8874413" y="6583268"/>
            <a:ext cx="3309006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Paules C, Influenza, Lancet  2017; 390:697-708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DFF183F-445F-4ACE-A34F-A171C358F06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12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5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5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5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" grpId="3" build="p" animBg="1" advAuto="0"/>
      <p:bldP spid="593" grpId="1" animBg="1" advAuto="0"/>
      <p:bldP spid="594" grpId="2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598" name="Rectángulo redondeado 10"/>
          <p:cNvSpPr/>
          <p:nvPr/>
        </p:nvSpPr>
        <p:spPr>
          <a:xfrm>
            <a:off x="838200" y="5130930"/>
            <a:ext cx="9411586" cy="150971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99" name="Rectángulo redondeado 8"/>
          <p:cNvSpPr/>
          <p:nvPr/>
        </p:nvSpPr>
        <p:spPr>
          <a:xfrm>
            <a:off x="838200" y="3452662"/>
            <a:ext cx="9411586" cy="150971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0" name="Rectángulo redondeado 6"/>
          <p:cNvSpPr/>
          <p:nvPr/>
        </p:nvSpPr>
        <p:spPr>
          <a:xfrm>
            <a:off x="838200" y="1763570"/>
            <a:ext cx="9411586" cy="1509714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1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68680">
              <a:defRPr sz="4180" b="1">
                <a:solidFill>
                  <a:srgbClr val="0070C0"/>
                </a:solidFill>
              </a:defRPr>
            </a:pPr>
            <a:r>
              <a:t>Tratamiento Farmacológico</a:t>
            </a:r>
            <a:br/>
            <a:r>
              <a:t>Efectos Adversos</a:t>
            </a:r>
          </a:p>
        </p:txBody>
      </p:sp>
      <p:sp>
        <p:nvSpPr>
          <p:cNvPr id="602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716"/>
            </a:pPr>
            <a:endParaRPr/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910" b="1">
                <a:solidFill>
                  <a:srgbClr val="FFFFFF"/>
                </a:solidFill>
              </a:defRPr>
            </a:pPr>
            <a:r>
              <a:t>Oseltamivir</a:t>
            </a: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716"/>
            </a:pPr>
            <a:endParaRPr sz="2910" b="1">
              <a:solidFill>
                <a:srgbClr val="FFFFFF"/>
              </a:solidFill>
            </a:endParaRP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716"/>
            </a:pPr>
            <a:endParaRPr sz="2910" b="1">
              <a:solidFill>
                <a:srgbClr val="FFFFFF"/>
              </a:solidFill>
            </a:endParaRP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910" b="1">
                <a:solidFill>
                  <a:srgbClr val="FFFFFF"/>
                </a:solidFill>
              </a:defRPr>
            </a:pPr>
            <a:r>
              <a:t>Zanamivir</a:t>
            </a: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716"/>
            </a:pPr>
            <a:endParaRPr sz="2910" b="1">
              <a:solidFill>
                <a:srgbClr val="FFFFFF"/>
              </a:solidFill>
            </a:endParaRP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716"/>
            </a:pPr>
            <a:endParaRPr sz="2910" b="1">
              <a:solidFill>
                <a:srgbClr val="FFFFFF"/>
              </a:solidFill>
            </a:endParaRP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716"/>
            </a:pPr>
            <a:endParaRPr sz="2910" b="1">
              <a:solidFill>
                <a:srgbClr val="FFFFFF"/>
              </a:solidFill>
            </a:endParaRPr>
          </a:p>
          <a:p>
            <a:pPr marL="221742" indent="-221742" defTabSz="886968">
              <a:lnSpc>
                <a:spcPct val="81000"/>
              </a:lnSpc>
              <a:spcBef>
                <a:spcPts val="900"/>
              </a:spcBef>
              <a:defRPr sz="2910" b="1">
                <a:solidFill>
                  <a:srgbClr val="FFFFFF"/>
                </a:solidFill>
              </a:defRPr>
            </a:pPr>
            <a:r>
              <a:t>Amantadina</a:t>
            </a:r>
          </a:p>
        </p:txBody>
      </p:sp>
      <p:pic>
        <p:nvPicPr>
          <p:cNvPr id="603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15244" y="1898506"/>
            <a:ext cx="1934925" cy="1301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604" name="Imagen 4" descr="Imagen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77218" y="1898506"/>
            <a:ext cx="1974475" cy="1301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605" name="Imagen 5" descr="Imagen 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015244" y="3546611"/>
            <a:ext cx="1934925" cy="1355068"/>
          </a:xfrm>
          <a:prstGeom prst="rect">
            <a:avLst/>
          </a:prstGeom>
          <a:ln w="12700">
            <a:miter lim="400000"/>
          </a:ln>
        </p:spPr>
      </p:pic>
      <p:pic>
        <p:nvPicPr>
          <p:cNvPr id="606" name="Imagen 9" descr="Imagen 9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15242" y="5285218"/>
            <a:ext cx="1934926" cy="1289951"/>
          </a:xfrm>
          <a:prstGeom prst="rect">
            <a:avLst/>
          </a:prstGeom>
          <a:ln w="12700">
            <a:miter lim="400000"/>
          </a:ln>
        </p:spPr>
      </p:pic>
      <p:sp>
        <p:nvSpPr>
          <p:cNvPr id="607" name="CuadroTexto 12"/>
          <p:cNvSpPr txBox="1"/>
          <p:nvPr/>
        </p:nvSpPr>
        <p:spPr>
          <a:xfrm>
            <a:off x="9103013" y="6583268"/>
            <a:ext cx="3309006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Paules C, Influenza, Lancet  2017; 390:697-708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1164572-DF1E-4010-B93D-6F9DB55118B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13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8" grpId="3" animBg="1" advAuto="0"/>
      <p:bldP spid="599" grpId="2" animBg="1" advAuto="0"/>
      <p:bldP spid="600" grpId="1" animBg="1" advAuto="0"/>
      <p:bldP spid="603" grpId="4" animBg="1" advAuto="0"/>
      <p:bldP spid="604" grpId="5" animBg="1" advAuto="0"/>
      <p:bldP spid="605" grpId="6" animBg="1" advAuto="0"/>
      <p:bldP spid="606" grpId="7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610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05255">
              <a:defRPr sz="4356" b="1">
                <a:solidFill>
                  <a:srgbClr val="0070C0"/>
                </a:solidFill>
              </a:defRPr>
            </a:lvl1pPr>
          </a:lstStyle>
          <a:p>
            <a:r>
              <a:t>¿Existe controversia en el tratamiento?</a:t>
            </a:r>
          </a:p>
        </p:txBody>
      </p:sp>
      <p:sp>
        <p:nvSpPr>
          <p:cNvPr id="611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612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20368" t="27015" r="16742" b="13516"/>
          <a:stretch>
            <a:fillRect/>
          </a:stretch>
        </p:blipFill>
        <p:spPr>
          <a:xfrm>
            <a:off x="1904532" y="1830942"/>
            <a:ext cx="8361688" cy="4447706"/>
          </a:xfrm>
          <a:prstGeom prst="rect">
            <a:avLst/>
          </a:prstGeom>
          <a:ln w="12700">
            <a:miter lim="400000"/>
          </a:ln>
        </p:spPr>
      </p:pic>
      <p:sp>
        <p:nvSpPr>
          <p:cNvPr id="613" name="CuadroTexto 5"/>
          <p:cNvSpPr txBox="1"/>
          <p:nvPr/>
        </p:nvSpPr>
        <p:spPr>
          <a:xfrm>
            <a:off x="2453716" y="6639342"/>
            <a:ext cx="9724838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Jefferson T et al. Neuoraminidase Inhibitors for Preventing and Treating Influenza in Adults and Children, Cochrane Systematic Reviews 2014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D0372D1-76A3-4763-8C4C-58F75097E75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14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616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05255">
              <a:defRPr sz="4356" b="1">
                <a:solidFill>
                  <a:srgbClr val="0070C0"/>
                </a:solidFill>
              </a:defRPr>
            </a:lvl1pPr>
          </a:lstStyle>
          <a:p>
            <a:r>
              <a:t>¿Existe controversia en el tratamiento?</a:t>
            </a:r>
          </a:p>
        </p:txBody>
      </p:sp>
      <p:sp>
        <p:nvSpPr>
          <p:cNvPr id="617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618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rcRect l="43910" t="18055" r="12442" b="10889"/>
          <a:stretch>
            <a:fillRect/>
          </a:stretch>
        </p:blipFill>
        <p:spPr>
          <a:xfrm>
            <a:off x="3416529" y="1399071"/>
            <a:ext cx="5358635" cy="4906942"/>
          </a:xfrm>
          <a:prstGeom prst="rect">
            <a:avLst/>
          </a:prstGeom>
          <a:ln w="12700">
            <a:miter lim="400000"/>
          </a:ln>
        </p:spPr>
      </p:pic>
      <p:sp>
        <p:nvSpPr>
          <p:cNvPr id="619" name="CuadroTexto 4"/>
          <p:cNvSpPr txBox="1"/>
          <p:nvPr/>
        </p:nvSpPr>
        <p:spPr>
          <a:xfrm>
            <a:off x="1713706" y="6392760"/>
            <a:ext cx="10488400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1200">
                <a:solidFill>
                  <a:srgbClr val="0070C0"/>
                </a:solidFill>
              </a:defRPr>
            </a:pPr>
            <a:r>
              <a:t>Muthuri S et al. Effectiveness of Neuraminidase Inhibitors in Reducing Mortality in Patients Admitted to Hospital with Influenza A H1N1 Virus Infection: </a:t>
            </a:r>
          </a:p>
          <a:p>
            <a:pPr algn="r">
              <a:defRPr sz="1200">
                <a:solidFill>
                  <a:srgbClr val="0070C0"/>
                </a:solidFill>
              </a:defRPr>
            </a:pPr>
            <a:r>
              <a:t>A Meta-analysis of Individual Participants. Lancet Resp Med 2014;2:395-404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A15D31DC-9323-4B45-8BE4-13F8FCB9A05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15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622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905255">
              <a:defRPr sz="4356" b="1">
                <a:solidFill>
                  <a:srgbClr val="0070C0"/>
                </a:solidFill>
              </a:defRPr>
            </a:lvl1pPr>
          </a:lstStyle>
          <a:p>
            <a:r>
              <a:t>¿Existe controversia en el tratamiento?</a:t>
            </a:r>
          </a:p>
        </p:txBody>
      </p:sp>
      <p:sp>
        <p:nvSpPr>
          <p:cNvPr id="623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624" name="Marcador de contenido 4" descr="Marcador de contenido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4753" y="1913608"/>
            <a:ext cx="9294826" cy="4242574"/>
          </a:xfrm>
          <a:prstGeom prst="rect">
            <a:avLst/>
          </a:prstGeom>
          <a:ln w="12700">
            <a:miter lim="400000"/>
          </a:ln>
        </p:spPr>
      </p:pic>
      <p:sp>
        <p:nvSpPr>
          <p:cNvPr id="625" name="CuadroTexto 4"/>
          <p:cNvSpPr txBox="1"/>
          <p:nvPr/>
        </p:nvSpPr>
        <p:spPr>
          <a:xfrm>
            <a:off x="1251988" y="6581000"/>
            <a:ext cx="10914613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1200">
                <a:solidFill>
                  <a:srgbClr val="0070C0"/>
                </a:solidFill>
              </a:defRPr>
            </a:lvl1pPr>
          </a:lstStyle>
          <a:p>
            <a:r>
              <a:t>Dobson J. et al. Oseltamivir treatment for influenza in adults: a meta-analysis of randomised controlled trials The Lancet2015 (385)1729-1738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57FB438A-364D-4F49-95D2-60739B7CD68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16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7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0163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28" name="Título 1"/>
          <p:cNvSpPr txBox="1">
            <a:spLocks noGrp="1"/>
          </p:cNvSpPr>
          <p:nvPr>
            <p:ph type="title"/>
          </p:nvPr>
        </p:nvSpPr>
        <p:spPr>
          <a:xfrm>
            <a:off x="3817808" y="4793962"/>
            <a:ext cx="8228879" cy="1325564"/>
          </a:xfrm>
          <a:prstGeom prst="rect">
            <a:avLst/>
          </a:prstGeom>
        </p:spPr>
        <p:txBody>
          <a:bodyPr/>
          <a:lstStyle>
            <a:lvl1pPr defTabSz="877823">
              <a:defRPr sz="4224" b="1">
                <a:solidFill>
                  <a:srgbClr val="FFFFFF"/>
                </a:solidFill>
              </a:defRPr>
            </a:lvl1pPr>
          </a:lstStyle>
          <a:p>
            <a:r>
              <a:t>dr.ramirezhinojosa@yahoo.com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3EBD90E4-E6DC-4882-B5AF-CA26DC8B1EC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17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419" name="A 100 años……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770FF"/>
                </a:solidFill>
              </a:defRPr>
            </a:lvl1pPr>
          </a:lstStyle>
          <a:p>
            <a:r>
              <a:t>A 100 años…….</a:t>
            </a:r>
          </a:p>
        </p:txBody>
      </p:sp>
      <p:sp>
        <p:nvSpPr>
          <p:cNvPr id="420" name="Cuerpo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21" name="gripe-española.jpg" descr="gripe-española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2340" y="1772718"/>
            <a:ext cx="9551035" cy="4457152"/>
          </a:xfrm>
          <a:prstGeom prst="rect">
            <a:avLst/>
          </a:prstGeom>
          <a:ln w="12700">
            <a:miter lim="400000"/>
          </a:ln>
        </p:spPr>
      </p:pic>
      <p:pic>
        <p:nvPicPr>
          <p:cNvPr id="422" name="Captura de pantalla 2018-10-24 a la(s) 07.52.23.png" descr="Captura de pantalla 2018-10-24 a la(s) 07.52.2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23461" y="1778210"/>
            <a:ext cx="4074805" cy="2455445"/>
          </a:xfrm>
          <a:prstGeom prst="rect">
            <a:avLst/>
          </a:prstGeom>
          <a:ln w="12700">
            <a:miter lim="400000"/>
          </a:ln>
        </p:spPr>
      </p:pic>
      <p:sp>
        <p:nvSpPr>
          <p:cNvPr id="423" name="500 millones de Infectados"/>
          <p:cNvSpPr txBox="1"/>
          <p:nvPr/>
        </p:nvSpPr>
        <p:spPr>
          <a:xfrm>
            <a:off x="1155520" y="6174342"/>
            <a:ext cx="5845260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2600"/>
                </a:solidFill>
              </a:defRPr>
            </a:lvl1pPr>
          </a:lstStyle>
          <a:p>
            <a:r>
              <a:t>500 millones de Infectados</a:t>
            </a:r>
          </a:p>
        </p:txBody>
      </p:sp>
      <p:sp>
        <p:nvSpPr>
          <p:cNvPr id="424" name="50 millones de muertes"/>
          <p:cNvSpPr txBox="1"/>
          <p:nvPr/>
        </p:nvSpPr>
        <p:spPr>
          <a:xfrm>
            <a:off x="1155520" y="6165518"/>
            <a:ext cx="5130662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2600"/>
                </a:solidFill>
              </a:defRPr>
            </a:lvl1pPr>
          </a:lstStyle>
          <a:p>
            <a:r>
              <a:t>50 millones de muertes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2BD7DC63-8528-48F4-90FD-5549DD9AFBE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2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xit" presetSubtype="2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" grpId="1" animBg="1" advAuto="0"/>
      <p:bldP spid="423" grpId="2" animBg="1" advAuto="0"/>
      <p:bldP spid="423" grpId="3" animBg="1" advAuto="0"/>
      <p:bldP spid="424" grpId="4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¿A que nos enfrentamos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770FF"/>
                </a:solidFill>
              </a:defRPr>
            </a:lvl1pPr>
          </a:lstStyle>
          <a:p>
            <a:r>
              <a:t>¿A que nos enfrentamos?</a:t>
            </a:r>
          </a:p>
        </p:txBody>
      </p:sp>
      <p:pic>
        <p:nvPicPr>
          <p:cNvPr id="428" name="mid_33059-308-la-incidencia-cuenca-gran-gripe-1918-este-martes-racal.jpg" descr="mid_33059-308-la-incidencia-cuenca-gran-gripe-1918-este-martes-racal.jpg"/>
          <p:cNvPicPr>
            <a:picLocks noChangeAspect="1"/>
          </p:cNvPicPr>
          <p:nvPr/>
        </p:nvPicPr>
        <p:blipFill>
          <a:blip r:embed="rId3">
            <a:extLst/>
          </a:blip>
          <a:srcRect l="1378" t="2195" r="46"/>
          <a:stretch>
            <a:fillRect/>
          </a:stretch>
        </p:blipFill>
        <p:spPr>
          <a:xfrm>
            <a:off x="2708058" y="1805830"/>
            <a:ext cx="6868711" cy="453989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0B5208B7-ED72-420E-94FA-F098BEC2CA6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3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8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6158680-signo-más-sobre-fondo-blanco-imagen-aislados-3d-.jpg" descr="6158680-signo-más-sobre-fondo-blanco-imagen-aislados-3d-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9257681" y="3567714"/>
            <a:ext cx="880230" cy="8802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1" name="influenza.jpg" descr="influenza.jpg"/>
          <p:cNvPicPr>
            <a:picLocks noChangeAspect="1"/>
          </p:cNvPicPr>
          <p:nvPr/>
        </p:nvPicPr>
        <p:blipFill>
          <a:blip r:embed="rId3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432" name="¿Cuando sospechamos Influenza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3770FF"/>
                </a:solidFill>
              </a:defRPr>
            </a:lvl1pPr>
          </a:lstStyle>
          <a:p>
            <a:r>
              <a:t>¿Cuando sospechamos Influenza?</a:t>
            </a:r>
          </a:p>
        </p:txBody>
      </p:sp>
      <p:sp>
        <p:nvSpPr>
          <p:cNvPr id="433" name="Cuadro Clinic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260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85800" indent="-228600">
              <a:defRPr b="1">
                <a:solidFill>
                  <a:srgbClr val="3263D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</a:lstStyle>
          <a:p>
            <a:r>
              <a:t>Cuadro Clinico</a:t>
            </a:r>
          </a:p>
          <a:p>
            <a:pPr lvl="1"/>
            <a:r>
              <a:t>¿especifico?</a:t>
            </a:r>
          </a:p>
        </p:txBody>
      </p:sp>
      <p:pic>
        <p:nvPicPr>
          <p:cNvPr id="434" name="RemediosTos6.jpg" descr="RemediosTos6.jpg"/>
          <p:cNvPicPr>
            <a:picLocks noChangeAspect="1"/>
          </p:cNvPicPr>
          <p:nvPr/>
        </p:nvPicPr>
        <p:blipFill>
          <a:blip r:embed="rId4">
            <a:extLst/>
          </a:blip>
          <a:srcRect l="19325" r="9296"/>
          <a:stretch>
            <a:fillRect/>
          </a:stretch>
        </p:blipFill>
        <p:spPr>
          <a:xfrm>
            <a:off x="10248932" y="1612479"/>
            <a:ext cx="1804658" cy="1516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435" name="4-14.jpg" descr="4-14.jpg"/>
          <p:cNvPicPr>
            <a:picLocks noChangeAspect="1"/>
          </p:cNvPicPr>
          <p:nvPr/>
        </p:nvPicPr>
        <p:blipFill>
          <a:blip r:embed="rId5">
            <a:extLst/>
          </a:blip>
          <a:srcRect l="23844" r="18677"/>
          <a:stretch>
            <a:fillRect/>
          </a:stretch>
        </p:blipFill>
        <p:spPr>
          <a:xfrm>
            <a:off x="10248932" y="3227585"/>
            <a:ext cx="1804496" cy="142056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6" name="img-obstruccion01.jpg" descr="img-obstruccion01.jpg"/>
          <p:cNvPicPr>
            <a:picLocks noChangeAspect="1"/>
          </p:cNvPicPr>
          <p:nvPr/>
        </p:nvPicPr>
        <p:blipFill>
          <a:blip r:embed="rId6">
            <a:extLst/>
          </a:blip>
          <a:srcRect l="23917" r="10437"/>
          <a:stretch>
            <a:fillRect/>
          </a:stretch>
        </p:blipFill>
        <p:spPr>
          <a:xfrm>
            <a:off x="10248932" y="4746251"/>
            <a:ext cx="1804448" cy="1831237"/>
          </a:xfrm>
          <a:prstGeom prst="rect">
            <a:avLst/>
          </a:prstGeom>
          <a:ln w="12700">
            <a:miter lim="400000"/>
          </a:ln>
        </p:spPr>
      </p:pic>
      <p:pic>
        <p:nvPicPr>
          <p:cNvPr id="437" name="fotonoticia_20171223075945_640.jpg" descr="fotonoticia_20171223075945_640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860027" y="1992591"/>
            <a:ext cx="2620297" cy="190381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3418198_640px.jpg" descr="3418198_640px.jpg"/>
          <p:cNvPicPr>
            <a:picLocks noChangeAspect="1"/>
          </p:cNvPicPr>
          <p:nvPr/>
        </p:nvPicPr>
        <p:blipFill>
          <a:blip r:embed="rId8">
            <a:extLst/>
          </a:blip>
          <a:srcRect r="7358"/>
          <a:stretch>
            <a:fillRect/>
          </a:stretch>
        </p:blipFill>
        <p:spPr>
          <a:xfrm>
            <a:off x="6547425" y="2003902"/>
            <a:ext cx="2612113" cy="1881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439" name="cefalea-tensional-somatizacion-dolor-cabeza-centro-psicologia-psicologos-barcelona-capia.jpeg" descr="cefalea-tensional-somatizacion-dolor-cabeza-centro-psicologia-psicologos-barcelona-capia.jpeg"/>
          <p:cNvPicPr>
            <a:picLocks noChangeAspect="1"/>
          </p:cNvPicPr>
          <p:nvPr/>
        </p:nvPicPr>
        <p:blipFill>
          <a:blip r:embed="rId9">
            <a:extLst/>
          </a:blip>
          <a:srcRect l="4848" t="3284" r="4848" b="3284"/>
          <a:stretch>
            <a:fillRect/>
          </a:stretch>
        </p:blipFill>
        <p:spPr>
          <a:xfrm>
            <a:off x="3848184" y="3951009"/>
            <a:ext cx="2644166" cy="1881374"/>
          </a:xfrm>
          <a:prstGeom prst="rect">
            <a:avLst/>
          </a:prstGeom>
          <a:ln w="12700">
            <a:miter lim="400000"/>
          </a:ln>
        </p:spPr>
      </p:pic>
      <p:pic>
        <p:nvPicPr>
          <p:cNvPr id="440" name="debilidad-falta-b12-720x360.jpg" descr="debilidad-falta-b12-720x360.jpg"/>
          <p:cNvPicPr>
            <a:picLocks noChangeAspect="1"/>
          </p:cNvPicPr>
          <p:nvPr/>
        </p:nvPicPr>
        <p:blipFill>
          <a:blip r:embed="rId10">
            <a:extLst/>
          </a:blip>
          <a:srcRect l="31069" t="737" b="737"/>
          <a:stretch>
            <a:fillRect/>
          </a:stretch>
        </p:blipFill>
        <p:spPr>
          <a:xfrm>
            <a:off x="6526678" y="3951009"/>
            <a:ext cx="2632453" cy="1881327"/>
          </a:xfrm>
          <a:prstGeom prst="rect">
            <a:avLst/>
          </a:prstGeom>
          <a:ln w="12700">
            <a:miter lim="400000"/>
          </a:ln>
        </p:spPr>
      </p:pic>
      <p:pic>
        <p:nvPicPr>
          <p:cNvPr id="441" name="90.jpeg" descr="90.jpe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5045062" y="3084889"/>
            <a:ext cx="2965476" cy="1668080"/>
          </a:xfrm>
          <a:prstGeom prst="rect">
            <a:avLst/>
          </a:prstGeom>
          <a:ln w="12700">
            <a:miter lim="400000"/>
          </a:ln>
        </p:spPr>
      </p:pic>
      <p:sp>
        <p:nvSpPr>
          <p:cNvPr id="442" name="Estrella"/>
          <p:cNvSpPr/>
          <p:nvPr/>
        </p:nvSpPr>
        <p:spPr>
          <a:xfrm>
            <a:off x="4018702" y="2155845"/>
            <a:ext cx="552933" cy="536042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0000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3" name="Estrella"/>
          <p:cNvSpPr/>
          <p:nvPr/>
        </p:nvSpPr>
        <p:spPr>
          <a:xfrm>
            <a:off x="10340576" y="2500964"/>
            <a:ext cx="552933" cy="536041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0000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4" name="Estrella"/>
          <p:cNvSpPr/>
          <p:nvPr/>
        </p:nvSpPr>
        <p:spPr>
          <a:xfrm>
            <a:off x="10340576" y="4095158"/>
            <a:ext cx="552933" cy="536042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0000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5" name="80%"/>
          <p:cNvSpPr txBox="1"/>
          <p:nvPr/>
        </p:nvSpPr>
        <p:spPr>
          <a:xfrm>
            <a:off x="1687160" y="3657329"/>
            <a:ext cx="1094108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4200" b="1">
                <a:solidFill>
                  <a:srgbClr val="FF2600"/>
                </a:solidFill>
              </a:defRPr>
            </a:lvl1pPr>
          </a:lstStyle>
          <a:p>
            <a:r>
              <a:t>80%</a:t>
            </a:r>
          </a:p>
        </p:txBody>
      </p:sp>
      <p:sp>
        <p:nvSpPr>
          <p:cNvPr id="446" name="CuadroTexto 3"/>
          <p:cNvSpPr txBox="1"/>
          <p:nvPr/>
        </p:nvSpPr>
        <p:spPr>
          <a:xfrm>
            <a:off x="7182528" y="6600201"/>
            <a:ext cx="5030575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Krammer F. Et al Influenza, Nature Reviews Disease Primers 2018;4:1-21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826B914-70AA-454F-AD2A-EE553AE319A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4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8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8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8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fill="hold" grpId="1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" grpId="7" animBg="1" advAuto="0"/>
      <p:bldP spid="433" grpId="1" build="p" bldLvl="5" animBg="1" advAuto="0"/>
      <p:bldP spid="434" grpId="8" animBg="1" advAuto="0"/>
      <p:bldP spid="435" grpId="9" animBg="1" advAuto="0"/>
      <p:bldP spid="436" grpId="10" animBg="1" advAuto="0"/>
      <p:bldP spid="437" grpId="2" animBg="1" advAuto="0"/>
      <p:bldP spid="438" grpId="3" animBg="1" advAuto="0"/>
      <p:bldP spid="439" grpId="4" animBg="1" advAuto="0"/>
      <p:bldP spid="440" grpId="5" animBg="1" advAuto="0"/>
      <p:bldP spid="441" grpId="6" animBg="1" advAuto="0"/>
      <p:bldP spid="442" grpId="11" animBg="1" advAuto="0"/>
      <p:bldP spid="443" grpId="13" animBg="1" advAuto="0"/>
      <p:bldP spid="444" grpId="15" animBg="1" advAuto="0"/>
      <p:bldP spid="445" grpId="17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449" name="Rectángulo redondeado 1"/>
          <p:cNvSpPr/>
          <p:nvPr/>
        </p:nvSpPr>
        <p:spPr>
          <a:xfrm>
            <a:off x="3146912" y="27383"/>
            <a:ext cx="4785983" cy="4653138"/>
          </a:xfrm>
          <a:prstGeom prst="roundRect">
            <a:avLst>
              <a:gd name="adj" fmla="val 16667"/>
            </a:avLst>
          </a:prstGeom>
          <a:solidFill>
            <a:srgbClr val="FF0000">
              <a:alpha val="20000"/>
            </a:srgbClr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0" name="20 Rectángulo"/>
          <p:cNvSpPr/>
          <p:nvPr/>
        </p:nvSpPr>
        <p:spPr>
          <a:xfrm>
            <a:off x="3396207" y="0"/>
            <a:ext cx="7380314" cy="6858000"/>
          </a:xfrm>
          <a:prstGeom prst="rect">
            <a:avLst/>
          </a:prstGeom>
          <a:solidFill>
            <a:srgbClr val="DBDBDB">
              <a:alpha val="2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53" name="3 Rectángulo redondeado"/>
          <p:cNvGrpSpPr/>
          <p:nvPr/>
        </p:nvGrpSpPr>
        <p:grpSpPr>
          <a:xfrm>
            <a:off x="1559495" y="836712"/>
            <a:ext cx="1656185" cy="540061"/>
            <a:chOff x="0" y="0"/>
            <a:chExt cx="1656183" cy="540060"/>
          </a:xfrm>
        </p:grpSpPr>
        <p:sp>
          <p:nvSpPr>
            <p:cNvPr id="451" name="Rectángulo redondeado"/>
            <p:cNvSpPr/>
            <p:nvPr/>
          </p:nvSpPr>
          <p:spPr>
            <a:xfrm>
              <a:off x="0" y="0"/>
              <a:ext cx="1656184" cy="540061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52" name="Asintomático"/>
            <p:cNvSpPr txBox="1"/>
            <p:nvPr/>
          </p:nvSpPr>
          <p:spPr>
            <a:xfrm>
              <a:off x="26363" y="90960"/>
              <a:ext cx="1603458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Asintomático</a:t>
              </a:r>
            </a:p>
          </p:txBody>
        </p:sp>
      </p:grpSp>
      <p:grpSp>
        <p:nvGrpSpPr>
          <p:cNvPr id="456" name="4 Rectángulo redondeado"/>
          <p:cNvGrpSpPr/>
          <p:nvPr/>
        </p:nvGrpSpPr>
        <p:grpSpPr>
          <a:xfrm>
            <a:off x="8328248" y="794321"/>
            <a:ext cx="1944217" cy="624842"/>
            <a:chOff x="0" y="0"/>
            <a:chExt cx="1944216" cy="624840"/>
          </a:xfrm>
        </p:grpSpPr>
        <p:sp>
          <p:nvSpPr>
            <p:cNvPr id="454" name="Rectángulo redondeado"/>
            <p:cNvSpPr/>
            <p:nvPr/>
          </p:nvSpPr>
          <p:spPr>
            <a:xfrm>
              <a:off x="0" y="42389"/>
              <a:ext cx="1944217" cy="54006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55" name="Cuadro fulminante"/>
            <p:cNvSpPr txBox="1"/>
            <p:nvPr/>
          </p:nvSpPr>
          <p:spPr>
            <a:xfrm>
              <a:off x="26363" y="-1"/>
              <a:ext cx="1891490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Cuadro fulminante</a:t>
              </a:r>
            </a:p>
          </p:txBody>
        </p:sp>
      </p:grpSp>
      <p:grpSp>
        <p:nvGrpSpPr>
          <p:cNvPr id="459" name="5 Rectángulo redondeado"/>
          <p:cNvGrpSpPr/>
          <p:nvPr/>
        </p:nvGrpSpPr>
        <p:grpSpPr>
          <a:xfrm>
            <a:off x="3431704" y="6051003"/>
            <a:ext cx="5976664" cy="576065"/>
            <a:chOff x="0" y="0"/>
            <a:chExt cx="5976663" cy="576064"/>
          </a:xfrm>
        </p:grpSpPr>
        <p:sp>
          <p:nvSpPr>
            <p:cNvPr id="457" name="Rectángulo redondeado"/>
            <p:cNvSpPr/>
            <p:nvPr/>
          </p:nvSpPr>
          <p:spPr>
            <a:xfrm>
              <a:off x="0" y="0"/>
              <a:ext cx="5976664" cy="57606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58" name="Factores de Huésped y Virales"/>
            <p:cNvSpPr txBox="1"/>
            <p:nvPr/>
          </p:nvSpPr>
          <p:spPr>
            <a:xfrm>
              <a:off x="28121" y="108962"/>
              <a:ext cx="5920422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Factores de Huésped y Virales</a:t>
              </a:r>
            </a:p>
          </p:txBody>
        </p:sp>
      </p:grpSp>
      <p:grpSp>
        <p:nvGrpSpPr>
          <p:cNvPr id="462" name="6 Rectángulo redondeado"/>
          <p:cNvGrpSpPr/>
          <p:nvPr/>
        </p:nvGrpSpPr>
        <p:grpSpPr>
          <a:xfrm>
            <a:off x="1775521" y="2204863"/>
            <a:ext cx="576065" cy="2448273"/>
            <a:chOff x="0" y="0"/>
            <a:chExt cx="576064" cy="2448272"/>
          </a:xfrm>
        </p:grpSpPr>
        <p:sp>
          <p:nvSpPr>
            <p:cNvPr id="460" name="Rectángulo redondeado"/>
            <p:cNvSpPr/>
            <p:nvPr/>
          </p:nvSpPr>
          <p:spPr>
            <a:xfrm rot="16200000">
              <a:off x="-936105" y="936104"/>
              <a:ext cx="2448274" cy="57606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61" name="Incubación 24-48hrs"/>
            <p:cNvSpPr txBox="1"/>
            <p:nvPr/>
          </p:nvSpPr>
          <p:spPr>
            <a:xfrm rot="16200000">
              <a:off x="-907983" y="1045066"/>
              <a:ext cx="2392031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Incubación 24-48hrs</a:t>
              </a:r>
            </a:p>
          </p:txBody>
        </p:sp>
      </p:grpSp>
      <p:grpSp>
        <p:nvGrpSpPr>
          <p:cNvPr id="465" name="10 Rectángulo redondeado"/>
          <p:cNvGrpSpPr/>
          <p:nvPr/>
        </p:nvGrpSpPr>
        <p:grpSpPr>
          <a:xfrm>
            <a:off x="5447927" y="4660746"/>
            <a:ext cx="1944217" cy="1424941"/>
            <a:chOff x="0" y="0"/>
            <a:chExt cx="1944216" cy="1424939"/>
          </a:xfrm>
        </p:grpSpPr>
        <p:sp>
          <p:nvSpPr>
            <p:cNvPr id="463" name="Rectángulo redondeado"/>
            <p:cNvSpPr/>
            <p:nvPr/>
          </p:nvSpPr>
          <p:spPr>
            <a:xfrm>
              <a:off x="0" y="136406"/>
              <a:ext cx="1944217" cy="1152129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64" name="Descarga nasal…"/>
            <p:cNvSpPr txBox="1"/>
            <p:nvPr/>
          </p:nvSpPr>
          <p:spPr>
            <a:xfrm>
              <a:off x="56242" y="0"/>
              <a:ext cx="1831732" cy="142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>
                  <a:solidFill>
                    <a:srgbClr val="FFFFFF"/>
                  </a:solidFill>
                </a:defRPr>
              </a:pPr>
              <a:endParaRPr/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endParaRPr/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Descarga nasal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Dolor faríngeo</a:t>
              </a:r>
            </a:p>
          </p:txBody>
        </p:sp>
      </p:grpSp>
      <p:grpSp>
        <p:nvGrpSpPr>
          <p:cNvPr id="468" name="13 Rectángulo redondeado"/>
          <p:cNvGrpSpPr/>
          <p:nvPr/>
        </p:nvGrpSpPr>
        <p:grpSpPr>
          <a:xfrm>
            <a:off x="6672064" y="1341083"/>
            <a:ext cx="3600401" cy="1158240"/>
            <a:chOff x="0" y="0"/>
            <a:chExt cx="3600400" cy="1158239"/>
          </a:xfrm>
        </p:grpSpPr>
        <p:sp>
          <p:nvSpPr>
            <p:cNvPr id="466" name="Rectángulo redondeado"/>
            <p:cNvSpPr/>
            <p:nvPr/>
          </p:nvSpPr>
          <p:spPr>
            <a:xfrm>
              <a:off x="0" y="186447"/>
              <a:ext cx="3600401" cy="785347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67" name="DESCOMPENSACION…"/>
            <p:cNvSpPr txBox="1"/>
            <p:nvPr/>
          </p:nvSpPr>
          <p:spPr>
            <a:xfrm>
              <a:off x="38336" y="0"/>
              <a:ext cx="3523727" cy="1158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DESCOMPENSACION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PULMONAR</a:t>
              </a:r>
            </a:p>
          </p:txBody>
        </p:sp>
      </p:grpSp>
      <p:grpSp>
        <p:nvGrpSpPr>
          <p:cNvPr id="471" name="16 Rectángulo redondeado"/>
          <p:cNvGrpSpPr/>
          <p:nvPr/>
        </p:nvGrpSpPr>
        <p:grpSpPr>
          <a:xfrm>
            <a:off x="7464152" y="260647"/>
            <a:ext cx="1944217" cy="432049"/>
            <a:chOff x="0" y="0"/>
            <a:chExt cx="1944216" cy="432047"/>
          </a:xfrm>
        </p:grpSpPr>
        <p:sp>
          <p:nvSpPr>
            <p:cNvPr id="469" name="Rectángulo redondeado"/>
            <p:cNvSpPr/>
            <p:nvPr/>
          </p:nvSpPr>
          <p:spPr>
            <a:xfrm>
              <a:off x="0" y="0"/>
              <a:ext cx="1944217" cy="43204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0" name="72hrs"/>
            <p:cNvSpPr txBox="1"/>
            <p:nvPr/>
          </p:nvSpPr>
          <p:spPr>
            <a:xfrm>
              <a:off x="21090" y="36953"/>
              <a:ext cx="190203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72hrs</a:t>
              </a:r>
            </a:p>
          </p:txBody>
        </p:sp>
      </p:grpSp>
      <p:grpSp>
        <p:nvGrpSpPr>
          <p:cNvPr id="474" name="17 Rectángulo redondeado"/>
          <p:cNvGrpSpPr/>
          <p:nvPr/>
        </p:nvGrpSpPr>
        <p:grpSpPr>
          <a:xfrm>
            <a:off x="6672064" y="2453201"/>
            <a:ext cx="2160241" cy="1958340"/>
            <a:chOff x="0" y="0"/>
            <a:chExt cx="2160240" cy="1958339"/>
          </a:xfrm>
        </p:grpSpPr>
        <p:sp>
          <p:nvSpPr>
            <p:cNvPr id="472" name="Rectángulo redondeado"/>
            <p:cNvSpPr/>
            <p:nvPr/>
          </p:nvSpPr>
          <p:spPr>
            <a:xfrm>
              <a:off x="0" y="262460"/>
              <a:ext cx="2160241" cy="1433420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3" name="-Taquipnea…"/>
            <p:cNvSpPr txBox="1"/>
            <p:nvPr/>
          </p:nvSpPr>
          <p:spPr>
            <a:xfrm>
              <a:off x="69974" y="-1"/>
              <a:ext cx="2020292" cy="1958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  <a:p>
              <a:pPr>
                <a:defRPr b="1">
                  <a:solidFill>
                    <a:srgbClr val="FF0000"/>
                  </a:solidFill>
                </a:defRPr>
              </a:pPr>
              <a:r>
                <a:t>-</a:t>
              </a:r>
              <a:r>
                <a:rPr>
                  <a:solidFill>
                    <a:srgbClr val="FFFFFF"/>
                  </a:solidFill>
                </a:rPr>
                <a:t>Taquipnea</a:t>
              </a:r>
            </a:p>
            <a:p>
              <a:pPr>
                <a:defRPr b="1">
                  <a:solidFill>
                    <a:srgbClr val="FFFFFF"/>
                  </a:solidFill>
                </a:defRPr>
              </a:pPr>
              <a:r>
                <a:t>-Sat O2 disminuida</a:t>
              </a:r>
            </a:p>
            <a:p>
              <a:pPr>
                <a:defRPr b="1">
                  <a:solidFill>
                    <a:srgbClr val="FFFFFF"/>
                  </a:solidFill>
                </a:defRPr>
              </a:pPr>
              <a:r>
                <a:t>-Estertores</a:t>
              </a:r>
            </a:p>
            <a:p>
              <a:pPr>
                <a:defRPr b="1">
                  <a:solidFill>
                    <a:srgbClr val="FFFFFF"/>
                  </a:solidFill>
                </a:defRPr>
              </a:pPr>
              <a:r>
                <a:t>-Cianosis</a:t>
              </a:r>
            </a:p>
          </p:txBody>
        </p:sp>
      </p:grpSp>
      <p:grpSp>
        <p:nvGrpSpPr>
          <p:cNvPr id="477" name="18 Rectángulo redondeado"/>
          <p:cNvGrpSpPr/>
          <p:nvPr/>
        </p:nvGrpSpPr>
        <p:grpSpPr>
          <a:xfrm>
            <a:off x="5447927" y="4797152"/>
            <a:ext cx="5112570" cy="432049"/>
            <a:chOff x="0" y="0"/>
            <a:chExt cx="5112568" cy="432047"/>
          </a:xfrm>
        </p:grpSpPr>
        <p:sp>
          <p:nvSpPr>
            <p:cNvPr id="475" name="Rectángulo redondeado"/>
            <p:cNvSpPr/>
            <p:nvPr/>
          </p:nvSpPr>
          <p:spPr>
            <a:xfrm>
              <a:off x="0" y="0"/>
              <a:ext cx="5112569" cy="432048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6" name="Tos seca"/>
            <p:cNvSpPr txBox="1"/>
            <p:nvPr/>
          </p:nvSpPr>
          <p:spPr>
            <a:xfrm>
              <a:off x="21090" y="36953"/>
              <a:ext cx="5070389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Tos seca</a:t>
              </a:r>
            </a:p>
          </p:txBody>
        </p:sp>
      </p:grpSp>
      <p:sp>
        <p:nvSpPr>
          <p:cNvPr id="478" name="23 Rectángulo redondeado"/>
          <p:cNvSpPr/>
          <p:nvPr/>
        </p:nvSpPr>
        <p:spPr>
          <a:xfrm>
            <a:off x="3431704" y="1556791"/>
            <a:ext cx="2016224" cy="165618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79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11724" y="1668176"/>
            <a:ext cx="1670698" cy="143679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0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11724" y="1832180"/>
            <a:ext cx="1649502" cy="1128769"/>
          </a:xfrm>
          <a:prstGeom prst="rect">
            <a:avLst/>
          </a:prstGeom>
          <a:ln w="12700">
            <a:miter lim="400000"/>
          </a:ln>
        </p:spPr>
      </p:pic>
      <p:sp>
        <p:nvSpPr>
          <p:cNvPr id="481" name="12 CuadroTexto"/>
          <p:cNvSpPr txBox="1"/>
          <p:nvPr/>
        </p:nvSpPr>
        <p:spPr>
          <a:xfrm>
            <a:off x="5600098" y="1556791"/>
            <a:ext cx="610007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t>41ºC</a:t>
            </a:r>
          </a:p>
        </p:txBody>
      </p:sp>
      <p:sp>
        <p:nvSpPr>
          <p:cNvPr id="482" name="2 Conector recto de flecha"/>
          <p:cNvSpPr/>
          <p:nvPr/>
        </p:nvSpPr>
        <p:spPr>
          <a:xfrm>
            <a:off x="5087887" y="1772816"/>
            <a:ext cx="576066" cy="1"/>
          </a:xfrm>
          <a:prstGeom prst="line">
            <a:avLst/>
          </a:prstGeom>
          <a:ln w="6350">
            <a:solidFill>
              <a:schemeClr val="accent1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83" name="24 Rectángulo redondeado"/>
          <p:cNvSpPr/>
          <p:nvPr/>
        </p:nvSpPr>
        <p:spPr>
          <a:xfrm>
            <a:off x="4367807" y="3356991"/>
            <a:ext cx="1944217" cy="115213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84" name="Picture 6" descr="Picture 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660646" y="3493272"/>
            <a:ext cx="1427114" cy="879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485" name="Picture 8" descr="Picture 8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048329" y="2636911"/>
            <a:ext cx="1187744" cy="1609393"/>
          </a:xfrm>
          <a:prstGeom prst="rect">
            <a:avLst/>
          </a:prstGeom>
          <a:ln w="12700">
            <a:miter lim="400000"/>
          </a:ln>
        </p:spPr>
      </p:pic>
      <p:pic>
        <p:nvPicPr>
          <p:cNvPr id="486" name="Picture 10" descr="Picture 10"/>
          <p:cNvPicPr>
            <a:picLocks noChangeAspect="1"/>
          </p:cNvPicPr>
          <p:nvPr/>
        </p:nvPicPr>
        <p:blipFill>
          <a:blip r:embed="rId7">
            <a:extLst/>
          </a:blip>
          <a:srcRect b="7387"/>
          <a:stretch>
            <a:fillRect/>
          </a:stretch>
        </p:blipFill>
        <p:spPr>
          <a:xfrm>
            <a:off x="6456040" y="2564903"/>
            <a:ext cx="2485447" cy="172819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9" name="14 Rectángulo redondeado"/>
          <p:cNvGrpSpPr/>
          <p:nvPr/>
        </p:nvGrpSpPr>
        <p:grpSpPr>
          <a:xfrm>
            <a:off x="3431704" y="260647"/>
            <a:ext cx="1944217" cy="432049"/>
            <a:chOff x="0" y="0"/>
            <a:chExt cx="1944216" cy="432047"/>
          </a:xfrm>
        </p:grpSpPr>
        <p:sp>
          <p:nvSpPr>
            <p:cNvPr id="487" name="Rectángulo redondeado"/>
            <p:cNvSpPr/>
            <p:nvPr/>
          </p:nvSpPr>
          <p:spPr>
            <a:xfrm>
              <a:off x="0" y="0"/>
              <a:ext cx="1944217" cy="43204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8" name="24hrs"/>
            <p:cNvSpPr txBox="1"/>
            <p:nvPr/>
          </p:nvSpPr>
          <p:spPr>
            <a:xfrm>
              <a:off x="21090" y="36953"/>
              <a:ext cx="190203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24hrs</a:t>
              </a:r>
            </a:p>
          </p:txBody>
        </p:sp>
      </p:grpSp>
      <p:grpSp>
        <p:nvGrpSpPr>
          <p:cNvPr id="492" name="15 Rectángulo redondeado"/>
          <p:cNvGrpSpPr/>
          <p:nvPr/>
        </p:nvGrpSpPr>
        <p:grpSpPr>
          <a:xfrm>
            <a:off x="5447927" y="260647"/>
            <a:ext cx="1944217" cy="432049"/>
            <a:chOff x="0" y="0"/>
            <a:chExt cx="1944216" cy="432047"/>
          </a:xfrm>
        </p:grpSpPr>
        <p:sp>
          <p:nvSpPr>
            <p:cNvPr id="490" name="Rectángulo redondeado"/>
            <p:cNvSpPr/>
            <p:nvPr/>
          </p:nvSpPr>
          <p:spPr>
            <a:xfrm>
              <a:off x="0" y="0"/>
              <a:ext cx="1944217" cy="43204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1" name="48hrs"/>
            <p:cNvSpPr txBox="1"/>
            <p:nvPr/>
          </p:nvSpPr>
          <p:spPr>
            <a:xfrm>
              <a:off x="21090" y="36953"/>
              <a:ext cx="190203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48hrs</a:t>
              </a:r>
            </a:p>
          </p:txBody>
        </p:sp>
      </p:grpSp>
      <p:grpSp>
        <p:nvGrpSpPr>
          <p:cNvPr id="495" name="7 Rectángulo redondeado"/>
          <p:cNvGrpSpPr/>
          <p:nvPr/>
        </p:nvGrpSpPr>
        <p:grpSpPr>
          <a:xfrm>
            <a:off x="3431704" y="836712"/>
            <a:ext cx="1944217" cy="540061"/>
            <a:chOff x="0" y="0"/>
            <a:chExt cx="1944216" cy="540060"/>
          </a:xfrm>
        </p:grpSpPr>
        <p:sp>
          <p:nvSpPr>
            <p:cNvPr id="493" name="Rectángulo redondeado"/>
            <p:cNvSpPr/>
            <p:nvPr/>
          </p:nvSpPr>
          <p:spPr>
            <a:xfrm>
              <a:off x="0" y="0"/>
              <a:ext cx="1944217" cy="540061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4" name="Inicio súbito"/>
            <p:cNvSpPr txBox="1"/>
            <p:nvPr/>
          </p:nvSpPr>
          <p:spPr>
            <a:xfrm>
              <a:off x="26363" y="90960"/>
              <a:ext cx="1891490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Inicio súbito</a:t>
              </a:r>
            </a:p>
          </p:txBody>
        </p:sp>
      </p:grpSp>
      <p:grpSp>
        <p:nvGrpSpPr>
          <p:cNvPr id="498" name="8 Rectángulo redondeado"/>
          <p:cNvGrpSpPr/>
          <p:nvPr/>
        </p:nvGrpSpPr>
        <p:grpSpPr>
          <a:xfrm>
            <a:off x="3431704" y="1556791"/>
            <a:ext cx="2016224" cy="1656185"/>
            <a:chOff x="0" y="0"/>
            <a:chExt cx="2016223" cy="1656183"/>
          </a:xfrm>
        </p:grpSpPr>
        <p:sp>
          <p:nvSpPr>
            <p:cNvPr id="496" name="Rectángulo redondeado"/>
            <p:cNvSpPr/>
            <p:nvPr/>
          </p:nvSpPr>
          <p:spPr>
            <a:xfrm>
              <a:off x="0" y="0"/>
              <a:ext cx="2016224" cy="1656184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7" name="Calosfrios…"/>
            <p:cNvSpPr txBox="1"/>
            <p:nvPr/>
          </p:nvSpPr>
          <p:spPr>
            <a:xfrm>
              <a:off x="80847" y="115622"/>
              <a:ext cx="1854529" cy="142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Calosfrios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Cefalea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Mialgias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Anorexia</a:t>
              </a:r>
            </a:p>
          </p:txBody>
        </p:sp>
      </p:grpSp>
      <p:grpSp>
        <p:nvGrpSpPr>
          <p:cNvPr id="501" name="11 Rectángulo redondeado"/>
          <p:cNvGrpSpPr/>
          <p:nvPr/>
        </p:nvGrpSpPr>
        <p:grpSpPr>
          <a:xfrm>
            <a:off x="3863750" y="1556791"/>
            <a:ext cx="1224138" cy="432049"/>
            <a:chOff x="0" y="0"/>
            <a:chExt cx="1224136" cy="432047"/>
          </a:xfrm>
        </p:grpSpPr>
        <p:sp>
          <p:nvSpPr>
            <p:cNvPr id="499" name="Rectángulo redondeado"/>
            <p:cNvSpPr/>
            <p:nvPr/>
          </p:nvSpPr>
          <p:spPr>
            <a:xfrm>
              <a:off x="0" y="0"/>
              <a:ext cx="1224137" cy="432048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00" name="Fiebre"/>
            <p:cNvSpPr txBox="1"/>
            <p:nvPr/>
          </p:nvSpPr>
          <p:spPr>
            <a:xfrm>
              <a:off x="21090" y="36953"/>
              <a:ext cx="118195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>
                  <a:solidFill>
                    <a:srgbClr val="FFFFFF"/>
                  </a:solidFill>
                </a:defRPr>
              </a:lvl1pPr>
            </a:lstStyle>
            <a:p>
              <a:r>
                <a:t>Fiebre</a:t>
              </a:r>
            </a:p>
          </p:txBody>
        </p:sp>
      </p:grpSp>
      <p:grpSp>
        <p:nvGrpSpPr>
          <p:cNvPr id="504" name="9 Rectángulo redondeado"/>
          <p:cNvGrpSpPr/>
          <p:nvPr/>
        </p:nvGrpSpPr>
        <p:grpSpPr>
          <a:xfrm>
            <a:off x="4367807" y="3087236"/>
            <a:ext cx="1944217" cy="1691640"/>
            <a:chOff x="0" y="0"/>
            <a:chExt cx="1944216" cy="1691639"/>
          </a:xfrm>
        </p:grpSpPr>
        <p:sp>
          <p:nvSpPr>
            <p:cNvPr id="502" name="Rectángulo redondeado"/>
            <p:cNvSpPr/>
            <p:nvPr/>
          </p:nvSpPr>
          <p:spPr>
            <a:xfrm>
              <a:off x="0" y="269755"/>
              <a:ext cx="1944217" cy="1152129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03" name="Fotofobia…"/>
            <p:cNvSpPr txBox="1"/>
            <p:nvPr/>
          </p:nvSpPr>
          <p:spPr>
            <a:xfrm>
              <a:off x="56242" y="0"/>
              <a:ext cx="1831732" cy="1691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Fotofobia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Conjuntivitis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Dolor Ocular</a:t>
              </a:r>
            </a:p>
            <a:p>
              <a:pPr algn="ctr">
                <a:defRPr b="1">
                  <a:solidFill>
                    <a:srgbClr val="FFFFFF"/>
                  </a:solidFill>
                </a:defRPr>
              </a:pPr>
              <a:r>
                <a:t>Lagrimeo</a:t>
              </a:r>
            </a:p>
          </p:txBody>
        </p:sp>
      </p:grpSp>
      <p:sp>
        <p:nvSpPr>
          <p:cNvPr id="505" name="CuadroTexto 3"/>
          <p:cNvSpPr txBox="1"/>
          <p:nvPr/>
        </p:nvSpPr>
        <p:spPr>
          <a:xfrm>
            <a:off x="7182529" y="6600201"/>
            <a:ext cx="5030575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Krammer F. Et al Influenza, Nature Reviews Disease Primers 2018;4:1-21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005DD062-4B4A-41A1-8649-3362AFEB886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5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9" presetClass="entr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fill="hold" grpId="1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fill="hold" grpId="1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1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fill="hold" grpId="1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fill="hold" grpId="1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fill="hold" grpId="2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fill="hold" grpId="2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fill="hold" grpId="2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2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fill="hold" grpId="2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7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fill="hold" grpId="2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2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fill="hold" grpId="2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" grpId="26" animBg="1" advAuto="0"/>
      <p:bldP spid="450" grpId="3" animBg="1" advAuto="0"/>
      <p:bldP spid="453" grpId="2" animBg="1" advAuto="0"/>
      <p:bldP spid="456" grpId="20" animBg="1" advAuto="0"/>
      <p:bldP spid="459" grpId="24" animBg="1" advAuto="0"/>
      <p:bldP spid="462" grpId="1" animBg="1" advAuto="0"/>
      <p:bldP spid="465" grpId="18" animBg="1" advAuto="0"/>
      <p:bldP spid="468" grpId="21" animBg="1" advAuto="0"/>
      <p:bldP spid="471" grpId="17" animBg="1" advAuto="0"/>
      <p:bldP spid="474" grpId="22" animBg="1" advAuto="0"/>
      <p:bldP spid="477" grpId="19" animBg="1" advAuto="0"/>
      <p:bldP spid="478" grpId="6" animBg="1" advAuto="0"/>
      <p:bldP spid="479" grpId="7" animBg="1" advAuto="0"/>
      <p:bldP spid="480" grpId="8" animBg="1" advAuto="0"/>
      <p:bldP spid="481" grpId="12" animBg="1" advAuto="0"/>
      <p:bldP spid="482" grpId="11" animBg="1" advAuto="0"/>
      <p:bldP spid="483" grpId="14" animBg="1" advAuto="0"/>
      <p:bldP spid="484" grpId="15" animBg="1" advAuto="0"/>
      <p:bldP spid="485" grpId="23" animBg="1" advAuto="0"/>
      <p:bldP spid="486" grpId="25" animBg="1" advAuto="0"/>
      <p:bldP spid="489" grpId="4" animBg="1" advAuto="0"/>
      <p:bldP spid="492" grpId="13" animBg="1" advAuto="0"/>
      <p:bldP spid="495" grpId="5" animBg="1" advAuto="0"/>
      <p:bldP spid="498" grpId="9" animBg="1" advAuto="0"/>
      <p:bldP spid="501" grpId="10" animBg="1" advAuto="0"/>
      <p:bldP spid="504" grpId="16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821787" y="-443838"/>
            <a:ext cx="13107294" cy="7317810"/>
          </a:xfrm>
          <a:prstGeom prst="rect">
            <a:avLst/>
          </a:prstGeom>
          <a:ln w="12700">
            <a:miter lim="400000"/>
          </a:ln>
        </p:spPr>
      </p:pic>
      <p:sp>
        <p:nvSpPr>
          <p:cNvPr id="508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rgbClr val="0070C0"/>
                </a:solidFill>
              </a:defRPr>
            </a:pPr>
            <a:r>
              <a:rPr dirty="0"/>
              <a:t>¿A </a:t>
            </a:r>
            <a:r>
              <a:rPr dirty="0" err="1"/>
              <a:t>quién</a:t>
            </a:r>
            <a:r>
              <a:rPr dirty="0"/>
              <a:t> </a:t>
            </a:r>
            <a:r>
              <a:rPr dirty="0" err="1"/>
              <a:t>es</a:t>
            </a:r>
            <a:r>
              <a:rPr dirty="0"/>
              <a:t> </a:t>
            </a:r>
            <a:r>
              <a:rPr dirty="0" err="1"/>
              <a:t>prioritario</a:t>
            </a:r>
            <a:r>
              <a:rPr dirty="0"/>
              <a:t> </a:t>
            </a:r>
            <a:r>
              <a:rPr dirty="0" err="1"/>
              <a:t>tratar</a:t>
            </a:r>
            <a:r>
              <a:rPr dirty="0"/>
              <a:t>?</a:t>
            </a:r>
          </a:p>
          <a:p>
            <a:pPr marL="685800" lvl="1" indent="-228600">
              <a:spcBef>
                <a:spcPts val="500"/>
              </a:spcBef>
              <a:defRPr sz="2400" b="1">
                <a:solidFill>
                  <a:srgbClr val="0070C0"/>
                </a:solidFill>
              </a:defRPr>
            </a:pPr>
            <a:r>
              <a:rPr dirty="0" err="1"/>
              <a:t>Pacientes</a:t>
            </a:r>
            <a:r>
              <a:rPr dirty="0"/>
              <a:t> que </a:t>
            </a:r>
            <a:r>
              <a:rPr dirty="0" err="1"/>
              <a:t>requieren</a:t>
            </a:r>
            <a:r>
              <a:rPr dirty="0"/>
              <a:t> </a:t>
            </a:r>
            <a:r>
              <a:rPr dirty="0" err="1"/>
              <a:t>hospitalización</a:t>
            </a:r>
            <a:endParaRPr dirty="0"/>
          </a:p>
          <a:p>
            <a:pPr marL="685800" lvl="1" indent="-228600">
              <a:spcBef>
                <a:spcPts val="500"/>
              </a:spcBef>
              <a:defRPr sz="2400" b="1">
                <a:solidFill>
                  <a:srgbClr val="0070C0"/>
                </a:solidFill>
              </a:defRPr>
            </a:pPr>
            <a:r>
              <a:rPr dirty="0" err="1"/>
              <a:t>Pacientes</a:t>
            </a:r>
            <a:r>
              <a:rPr dirty="0"/>
              <a:t> graves, </a:t>
            </a:r>
            <a:r>
              <a:rPr dirty="0" err="1"/>
              <a:t>complicados</a:t>
            </a:r>
            <a:r>
              <a:rPr dirty="0"/>
              <a:t> o con </a:t>
            </a:r>
            <a:r>
              <a:rPr dirty="0" err="1"/>
              <a:t>enfermedad</a:t>
            </a:r>
            <a:r>
              <a:rPr dirty="0"/>
              <a:t> </a:t>
            </a:r>
            <a:r>
              <a:rPr dirty="0" err="1"/>
              <a:t>progresiva</a:t>
            </a:r>
            <a:endParaRPr dirty="0"/>
          </a:p>
          <a:p>
            <a:pPr marL="685800" lvl="1" indent="-228600">
              <a:spcBef>
                <a:spcPts val="500"/>
              </a:spcBef>
              <a:defRPr sz="2400" b="1">
                <a:solidFill>
                  <a:srgbClr val="0070C0"/>
                </a:solidFill>
              </a:defRPr>
            </a:pPr>
            <a:endParaRPr dirty="0"/>
          </a:p>
          <a:p>
            <a:pPr marL="685800" lvl="1" indent="-228600">
              <a:spcBef>
                <a:spcPts val="500"/>
              </a:spcBef>
              <a:defRPr sz="2400" b="1">
                <a:solidFill>
                  <a:srgbClr val="FF0000"/>
                </a:solidFill>
              </a:defRPr>
            </a:pPr>
            <a:r>
              <a:rPr dirty="0" err="1"/>
              <a:t>Pacientes</a:t>
            </a:r>
            <a:r>
              <a:rPr dirty="0"/>
              <a:t> con alto </a:t>
            </a:r>
            <a:r>
              <a:rPr dirty="0" err="1"/>
              <a:t>riesgo</a:t>
            </a:r>
            <a:r>
              <a:rPr dirty="0"/>
              <a:t> de </a:t>
            </a:r>
            <a:r>
              <a:rPr dirty="0" err="1"/>
              <a:t>complicaciones</a:t>
            </a:r>
            <a:endParaRPr dirty="0"/>
          </a:p>
          <a:p>
            <a:pPr marL="1143000" lvl="2" indent="-228600">
              <a:spcBef>
                <a:spcPts val="500"/>
              </a:spcBef>
              <a:defRPr sz="2000" b="1">
                <a:solidFill>
                  <a:srgbClr val="FF0000"/>
                </a:solidFill>
              </a:defRPr>
            </a:pPr>
            <a:r>
              <a:rPr dirty="0" err="1"/>
              <a:t>Menores</a:t>
            </a:r>
            <a:r>
              <a:rPr dirty="0"/>
              <a:t> de 2 </a:t>
            </a:r>
            <a:r>
              <a:rPr dirty="0" err="1"/>
              <a:t>años</a:t>
            </a:r>
            <a:endParaRPr dirty="0"/>
          </a:p>
          <a:p>
            <a:pPr marL="1143000" lvl="2" indent="-228600">
              <a:spcBef>
                <a:spcPts val="500"/>
              </a:spcBef>
              <a:defRPr sz="2000" b="1">
                <a:solidFill>
                  <a:srgbClr val="FF0000"/>
                </a:solidFill>
              </a:defRPr>
            </a:pPr>
            <a:r>
              <a:rPr dirty="0" err="1"/>
              <a:t>Mayores</a:t>
            </a:r>
            <a:r>
              <a:rPr dirty="0"/>
              <a:t> de 65 </a:t>
            </a:r>
            <a:r>
              <a:rPr dirty="0" err="1"/>
              <a:t>años</a:t>
            </a:r>
            <a:endParaRPr dirty="0"/>
          </a:p>
          <a:p>
            <a:pPr marL="1143000" lvl="2" indent="-228600">
              <a:spcBef>
                <a:spcPts val="500"/>
              </a:spcBef>
              <a:defRPr sz="2000" b="1">
                <a:solidFill>
                  <a:srgbClr val="FF0000"/>
                </a:solidFill>
              </a:defRPr>
            </a:pPr>
            <a:r>
              <a:rPr dirty="0"/>
              <a:t>EPOC / </a:t>
            </a:r>
            <a:r>
              <a:rPr dirty="0" err="1"/>
              <a:t>Falla</a:t>
            </a:r>
            <a:r>
              <a:rPr dirty="0"/>
              <a:t> </a:t>
            </a:r>
            <a:r>
              <a:rPr dirty="0" err="1"/>
              <a:t>Cardiaca</a:t>
            </a:r>
            <a:r>
              <a:rPr dirty="0"/>
              <a:t> / Diabetes Mellitus / </a:t>
            </a:r>
            <a:r>
              <a:rPr dirty="0" err="1"/>
              <a:t>Enfermedad</a:t>
            </a:r>
            <a:r>
              <a:rPr dirty="0"/>
              <a:t> </a:t>
            </a:r>
            <a:r>
              <a:rPr dirty="0" err="1"/>
              <a:t>Neurológica</a:t>
            </a:r>
            <a:r>
              <a:rPr dirty="0"/>
              <a:t> Grave / </a:t>
            </a:r>
            <a:r>
              <a:rPr dirty="0" err="1"/>
              <a:t>Obesidad</a:t>
            </a:r>
            <a:endParaRPr dirty="0"/>
          </a:p>
          <a:p>
            <a:pPr marL="1143000" lvl="2" indent="-228600">
              <a:spcBef>
                <a:spcPts val="500"/>
              </a:spcBef>
              <a:defRPr sz="2000" b="1">
                <a:solidFill>
                  <a:srgbClr val="FF0000"/>
                </a:solidFill>
              </a:defRPr>
            </a:pPr>
            <a:r>
              <a:rPr dirty="0" err="1"/>
              <a:t>Inmunocomprometidos</a:t>
            </a:r>
            <a:endParaRPr dirty="0"/>
          </a:p>
          <a:p>
            <a:pPr marL="1143000" lvl="2" indent="-228600">
              <a:spcBef>
                <a:spcPts val="500"/>
              </a:spcBef>
              <a:defRPr sz="2000" b="1">
                <a:solidFill>
                  <a:srgbClr val="FF0000"/>
                </a:solidFill>
              </a:defRPr>
            </a:pPr>
            <a:r>
              <a:rPr dirty="0" err="1"/>
              <a:t>Infección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VIH</a:t>
            </a:r>
          </a:p>
          <a:p>
            <a:pPr marL="1143000" lvl="2" indent="-228600">
              <a:spcBef>
                <a:spcPts val="500"/>
              </a:spcBef>
              <a:defRPr sz="2000" b="1">
                <a:solidFill>
                  <a:srgbClr val="FF0000"/>
                </a:solidFill>
              </a:defRPr>
            </a:pPr>
            <a:r>
              <a:rPr dirty="0" err="1"/>
              <a:t>Embarazadas</a:t>
            </a:r>
            <a:r>
              <a:rPr dirty="0"/>
              <a:t> y/o </a:t>
            </a:r>
            <a:r>
              <a:rPr dirty="0" err="1"/>
              <a:t>Postparto</a:t>
            </a:r>
            <a:endParaRPr dirty="0"/>
          </a:p>
        </p:txBody>
      </p:sp>
      <p:sp>
        <p:nvSpPr>
          <p:cNvPr id="509" name="CuadroTexto 3"/>
          <p:cNvSpPr txBox="1"/>
          <p:nvPr/>
        </p:nvSpPr>
        <p:spPr>
          <a:xfrm>
            <a:off x="4939376" y="6588500"/>
            <a:ext cx="7252579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Lenhert R Antiviral Medications in Seasonal and Pandemic Influenza,  Dtsch Arztebl Int 2016;113:799-807</a:t>
            </a:r>
          </a:p>
        </p:txBody>
      </p:sp>
      <p:sp>
        <p:nvSpPr>
          <p:cNvPr id="510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Recomendaciones de Tratamiento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F34DB18-7126-4316-8B59-7110AF74C4B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6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" grpId="1" build="p" bldLvl="5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821787" y="-443838"/>
            <a:ext cx="13107294" cy="7317810"/>
          </a:xfrm>
          <a:prstGeom prst="rect">
            <a:avLst/>
          </a:prstGeom>
          <a:ln w="12700">
            <a:miter lim="400000"/>
          </a:ln>
        </p:spPr>
      </p:pic>
      <p:sp>
        <p:nvSpPr>
          <p:cNvPr id="513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4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15" name="Imagen 3" descr="Imagen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40057" y="676669"/>
            <a:ext cx="8511886" cy="57401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18" name="Rectángulo redondeado 5"/>
          <p:cNvGrpSpPr/>
          <p:nvPr/>
        </p:nvGrpSpPr>
        <p:grpSpPr>
          <a:xfrm>
            <a:off x="6639790" y="958017"/>
            <a:ext cx="1381992" cy="358141"/>
            <a:chOff x="0" y="0"/>
            <a:chExt cx="1381991" cy="358140"/>
          </a:xfrm>
        </p:grpSpPr>
        <p:sp>
          <p:nvSpPr>
            <p:cNvPr id="516" name="Rectángulo redondeado"/>
            <p:cNvSpPr/>
            <p:nvPr/>
          </p:nvSpPr>
          <p:spPr>
            <a:xfrm>
              <a:off x="0" y="33597"/>
              <a:ext cx="1381992" cy="29094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7" name="Canales M2"/>
            <p:cNvSpPr txBox="1"/>
            <p:nvPr/>
          </p:nvSpPr>
          <p:spPr>
            <a:xfrm>
              <a:off x="14202" y="-1"/>
              <a:ext cx="1353587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Canales M2</a:t>
              </a:r>
            </a:p>
          </p:txBody>
        </p:sp>
      </p:grpSp>
      <p:grpSp>
        <p:nvGrpSpPr>
          <p:cNvPr id="521" name="Rectángulo redondeado 6"/>
          <p:cNvGrpSpPr/>
          <p:nvPr/>
        </p:nvGrpSpPr>
        <p:grpSpPr>
          <a:xfrm>
            <a:off x="6334990" y="2997345"/>
            <a:ext cx="1686791" cy="435405"/>
            <a:chOff x="0" y="0"/>
            <a:chExt cx="1686790" cy="435403"/>
          </a:xfrm>
        </p:grpSpPr>
        <p:sp>
          <p:nvSpPr>
            <p:cNvPr id="519" name="Rectángulo redondeado"/>
            <p:cNvSpPr/>
            <p:nvPr/>
          </p:nvSpPr>
          <p:spPr>
            <a:xfrm>
              <a:off x="0" y="0"/>
              <a:ext cx="1686791" cy="435404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0" name="Hemaglutinina"/>
            <p:cNvSpPr txBox="1"/>
            <p:nvPr/>
          </p:nvSpPr>
          <p:spPr>
            <a:xfrm>
              <a:off x="21255" y="38631"/>
              <a:ext cx="1644280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Hemaglutinina</a:t>
              </a:r>
            </a:p>
          </p:txBody>
        </p:sp>
      </p:grpSp>
      <p:grpSp>
        <p:nvGrpSpPr>
          <p:cNvPr id="524" name="Rectángulo redondeado 7"/>
          <p:cNvGrpSpPr/>
          <p:nvPr/>
        </p:nvGrpSpPr>
        <p:grpSpPr>
          <a:xfrm>
            <a:off x="1298864" y="4365483"/>
            <a:ext cx="1781175" cy="435405"/>
            <a:chOff x="0" y="0"/>
            <a:chExt cx="1781174" cy="435403"/>
          </a:xfrm>
        </p:grpSpPr>
        <p:sp>
          <p:nvSpPr>
            <p:cNvPr id="522" name="Rectángulo redondeado"/>
            <p:cNvSpPr/>
            <p:nvPr/>
          </p:nvSpPr>
          <p:spPr>
            <a:xfrm>
              <a:off x="0" y="0"/>
              <a:ext cx="1781175" cy="435404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3" name="Neuroaminidasa"/>
            <p:cNvSpPr txBox="1"/>
            <p:nvPr/>
          </p:nvSpPr>
          <p:spPr>
            <a:xfrm>
              <a:off x="21254" y="38631"/>
              <a:ext cx="1738666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Neuroaminidasa</a:t>
              </a:r>
            </a:p>
          </p:txBody>
        </p:sp>
      </p:grpSp>
      <p:grpSp>
        <p:nvGrpSpPr>
          <p:cNvPr id="527" name="Rectángulo redondeado 8"/>
          <p:cNvGrpSpPr/>
          <p:nvPr/>
        </p:nvGrpSpPr>
        <p:grpSpPr>
          <a:xfrm>
            <a:off x="2982190" y="5405139"/>
            <a:ext cx="1560778" cy="655946"/>
            <a:chOff x="0" y="0"/>
            <a:chExt cx="1560777" cy="655945"/>
          </a:xfrm>
        </p:grpSpPr>
        <p:sp>
          <p:nvSpPr>
            <p:cNvPr id="525" name="Rectángulo redondeado"/>
            <p:cNvSpPr/>
            <p:nvPr/>
          </p:nvSpPr>
          <p:spPr>
            <a:xfrm>
              <a:off x="0" y="99433"/>
              <a:ext cx="1560778" cy="45708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6" name="Glicoproteina"/>
            <p:cNvSpPr txBox="1"/>
            <p:nvPr/>
          </p:nvSpPr>
          <p:spPr>
            <a:xfrm>
              <a:off x="22313" y="0"/>
              <a:ext cx="1516152" cy="6559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Glicoproteina</a:t>
              </a:r>
            </a:p>
          </p:txBody>
        </p:sp>
      </p:grpSp>
      <p:grpSp>
        <p:nvGrpSpPr>
          <p:cNvPr id="530" name="Rectángulo redondeado 9"/>
          <p:cNvGrpSpPr/>
          <p:nvPr/>
        </p:nvGrpSpPr>
        <p:grpSpPr>
          <a:xfrm>
            <a:off x="8865178" y="4468048"/>
            <a:ext cx="1486766" cy="891541"/>
            <a:chOff x="0" y="0"/>
            <a:chExt cx="1486764" cy="891539"/>
          </a:xfrm>
        </p:grpSpPr>
        <p:sp>
          <p:nvSpPr>
            <p:cNvPr id="528" name="Rectángulo redondeado"/>
            <p:cNvSpPr/>
            <p:nvPr/>
          </p:nvSpPr>
          <p:spPr>
            <a:xfrm>
              <a:off x="0" y="10433"/>
              <a:ext cx="1486765" cy="870674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9" name="Superficie…"/>
            <p:cNvSpPr txBox="1"/>
            <p:nvPr/>
          </p:nvSpPr>
          <p:spPr>
            <a:xfrm>
              <a:off x="42502" y="0"/>
              <a:ext cx="1401761" cy="891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t>Superficie</a:t>
              </a:r>
            </a:p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t>Tracto</a:t>
              </a:r>
            </a:p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t>Respiratorio</a:t>
              </a:r>
            </a:p>
          </p:txBody>
        </p:sp>
      </p:grpSp>
      <p:grpSp>
        <p:nvGrpSpPr>
          <p:cNvPr id="533" name="Rectángulo redondeado 10"/>
          <p:cNvGrpSpPr/>
          <p:nvPr/>
        </p:nvGrpSpPr>
        <p:grpSpPr>
          <a:xfrm>
            <a:off x="8021780" y="2151072"/>
            <a:ext cx="1278948" cy="624841"/>
            <a:chOff x="0" y="0"/>
            <a:chExt cx="1278947" cy="624840"/>
          </a:xfrm>
        </p:grpSpPr>
        <p:sp>
          <p:nvSpPr>
            <p:cNvPr id="531" name="Rectángulo redondeado"/>
            <p:cNvSpPr/>
            <p:nvPr/>
          </p:nvSpPr>
          <p:spPr>
            <a:xfrm>
              <a:off x="0" y="18464"/>
              <a:ext cx="1278948" cy="58791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32" name="Acido Siálico"/>
            <p:cNvSpPr txBox="1"/>
            <p:nvPr/>
          </p:nvSpPr>
          <p:spPr>
            <a:xfrm>
              <a:off x="28699" y="-1"/>
              <a:ext cx="1221549" cy="624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Acido Siálico</a:t>
              </a:r>
            </a:p>
          </p:txBody>
        </p:sp>
      </p:grpSp>
      <p:grpSp>
        <p:nvGrpSpPr>
          <p:cNvPr id="536" name="Rectángulo redondeado 11"/>
          <p:cNvGrpSpPr/>
          <p:nvPr/>
        </p:nvGrpSpPr>
        <p:grpSpPr>
          <a:xfrm>
            <a:off x="5717597" y="1390220"/>
            <a:ext cx="1234786" cy="435405"/>
            <a:chOff x="0" y="0"/>
            <a:chExt cx="1234784" cy="435403"/>
          </a:xfrm>
        </p:grpSpPr>
        <p:sp>
          <p:nvSpPr>
            <p:cNvPr id="534" name="Rectángulo redondeado"/>
            <p:cNvSpPr/>
            <p:nvPr/>
          </p:nvSpPr>
          <p:spPr>
            <a:xfrm>
              <a:off x="0" y="0"/>
              <a:ext cx="1234785" cy="435404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35" name="Influenza"/>
            <p:cNvSpPr txBox="1"/>
            <p:nvPr/>
          </p:nvSpPr>
          <p:spPr>
            <a:xfrm>
              <a:off x="21255" y="38631"/>
              <a:ext cx="1192275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Influenza</a:t>
              </a:r>
            </a:p>
          </p:txBody>
        </p:sp>
      </p:grp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0A0C8A7C-8BB7-484E-94FD-3A3468AECD0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7</a:t>
            </a:fld>
            <a:endParaRPr lang="es-MX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821787" y="-443838"/>
            <a:ext cx="13107294" cy="7317810"/>
          </a:xfrm>
          <a:prstGeom prst="rect">
            <a:avLst/>
          </a:prstGeom>
          <a:ln w="12700">
            <a:miter lim="400000"/>
          </a:ln>
        </p:spPr>
      </p:pic>
      <p:sp>
        <p:nvSpPr>
          <p:cNvPr id="539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Recomendaciones de Tratamiento</a:t>
            </a:r>
          </a:p>
        </p:txBody>
      </p:sp>
      <p:sp>
        <p:nvSpPr>
          <p:cNvPr id="540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¿Cuándo iniciar tratamiento?</a:t>
            </a:r>
          </a:p>
        </p:txBody>
      </p:sp>
      <p:grpSp>
        <p:nvGrpSpPr>
          <p:cNvPr id="543" name="Rectángulo redondeado 3"/>
          <p:cNvGrpSpPr/>
          <p:nvPr/>
        </p:nvGrpSpPr>
        <p:grpSpPr>
          <a:xfrm>
            <a:off x="1205345" y="2566553"/>
            <a:ext cx="3709555" cy="862447"/>
            <a:chOff x="0" y="0"/>
            <a:chExt cx="3709554" cy="862445"/>
          </a:xfrm>
        </p:grpSpPr>
        <p:sp>
          <p:nvSpPr>
            <p:cNvPr id="541" name="Rectángulo redondeado"/>
            <p:cNvSpPr/>
            <p:nvPr/>
          </p:nvSpPr>
          <p:spPr>
            <a:xfrm>
              <a:off x="0" y="0"/>
              <a:ext cx="3709555" cy="862446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42" name="Tan pronto como sea posible"/>
            <p:cNvSpPr txBox="1"/>
            <p:nvPr/>
          </p:nvSpPr>
          <p:spPr>
            <a:xfrm>
              <a:off x="42100" y="55302"/>
              <a:ext cx="3625355" cy="751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Tan pronto como sea posible</a:t>
              </a:r>
            </a:p>
          </p:txBody>
        </p:sp>
      </p:grpSp>
      <p:grpSp>
        <p:nvGrpSpPr>
          <p:cNvPr id="546" name="Rectángulo redondeado 4"/>
          <p:cNvGrpSpPr/>
          <p:nvPr/>
        </p:nvGrpSpPr>
        <p:grpSpPr>
          <a:xfrm>
            <a:off x="6165270" y="1984659"/>
            <a:ext cx="3709556" cy="862446"/>
            <a:chOff x="0" y="0"/>
            <a:chExt cx="3709554" cy="862445"/>
          </a:xfrm>
        </p:grpSpPr>
        <p:sp>
          <p:nvSpPr>
            <p:cNvPr id="544" name="Rectángulo redondeado"/>
            <p:cNvSpPr/>
            <p:nvPr/>
          </p:nvSpPr>
          <p:spPr>
            <a:xfrm>
              <a:off x="0" y="0"/>
              <a:ext cx="3709555" cy="862446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45" name="No esperar confirmación de laboratorio"/>
            <p:cNvSpPr txBox="1"/>
            <p:nvPr/>
          </p:nvSpPr>
          <p:spPr>
            <a:xfrm>
              <a:off x="42100" y="55302"/>
              <a:ext cx="3625355" cy="751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No esperar confirmación de laboratorio</a:t>
              </a:r>
            </a:p>
          </p:txBody>
        </p:sp>
      </p:grpSp>
      <p:grpSp>
        <p:nvGrpSpPr>
          <p:cNvPr id="549" name="Rectángulo redondeado 5"/>
          <p:cNvGrpSpPr/>
          <p:nvPr/>
        </p:nvGrpSpPr>
        <p:grpSpPr>
          <a:xfrm>
            <a:off x="1496289" y="3823853"/>
            <a:ext cx="3127665" cy="2057401"/>
            <a:chOff x="0" y="0"/>
            <a:chExt cx="3127663" cy="2057400"/>
          </a:xfrm>
        </p:grpSpPr>
        <p:sp>
          <p:nvSpPr>
            <p:cNvPr id="547" name="Rectángulo redondeado"/>
            <p:cNvSpPr/>
            <p:nvPr/>
          </p:nvSpPr>
          <p:spPr>
            <a:xfrm>
              <a:off x="0" y="0"/>
              <a:ext cx="3127664" cy="20574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48" name="El mayor beneficio del tratamiento es en las primeras 48hrs de haber iniciado los síntomas"/>
            <p:cNvSpPr txBox="1"/>
            <p:nvPr/>
          </p:nvSpPr>
          <p:spPr>
            <a:xfrm>
              <a:off x="100434" y="157479"/>
              <a:ext cx="2926796" cy="1742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El mayor beneficio del tratamiento es en las primeras 48hrs de haber iniciado los síntomas</a:t>
              </a:r>
            </a:p>
          </p:txBody>
        </p:sp>
      </p:grpSp>
      <p:grpSp>
        <p:nvGrpSpPr>
          <p:cNvPr id="552" name="Rectángulo redondeado 7"/>
          <p:cNvGrpSpPr/>
          <p:nvPr/>
        </p:nvGrpSpPr>
        <p:grpSpPr>
          <a:xfrm>
            <a:off x="6456215" y="3219155"/>
            <a:ext cx="3127665" cy="1342450"/>
            <a:chOff x="0" y="0"/>
            <a:chExt cx="3127663" cy="1342448"/>
          </a:xfrm>
        </p:grpSpPr>
        <p:sp>
          <p:nvSpPr>
            <p:cNvPr id="550" name="Rectángulo redondeado"/>
            <p:cNvSpPr/>
            <p:nvPr/>
          </p:nvSpPr>
          <p:spPr>
            <a:xfrm>
              <a:off x="0" y="0"/>
              <a:ext cx="3127664" cy="1342449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51" name="Pacientes con alto riesgo de complicaciones"/>
            <p:cNvSpPr txBox="1"/>
            <p:nvPr/>
          </p:nvSpPr>
          <p:spPr>
            <a:xfrm>
              <a:off x="65532" y="130204"/>
              <a:ext cx="2996600" cy="1082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Pacientes con alto riesgo de complicaciones</a:t>
              </a:r>
            </a:p>
          </p:txBody>
        </p:sp>
      </p:grpSp>
      <p:grpSp>
        <p:nvGrpSpPr>
          <p:cNvPr id="555" name="Rectángulo redondeado 8"/>
          <p:cNvGrpSpPr/>
          <p:nvPr/>
        </p:nvGrpSpPr>
        <p:grpSpPr>
          <a:xfrm>
            <a:off x="6473535" y="5361707"/>
            <a:ext cx="3158838" cy="1135353"/>
            <a:chOff x="0" y="0"/>
            <a:chExt cx="3158837" cy="1135351"/>
          </a:xfrm>
        </p:grpSpPr>
        <p:sp>
          <p:nvSpPr>
            <p:cNvPr id="553" name="Rectángulo redondeado"/>
            <p:cNvSpPr/>
            <p:nvPr/>
          </p:nvSpPr>
          <p:spPr>
            <a:xfrm>
              <a:off x="0" y="0"/>
              <a:ext cx="3158838" cy="1135352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54" name="Ofrecer tratamiento independientemente de inicio de síntomas"/>
            <p:cNvSpPr txBox="1"/>
            <p:nvPr/>
          </p:nvSpPr>
          <p:spPr>
            <a:xfrm>
              <a:off x="55422" y="26655"/>
              <a:ext cx="3047993" cy="1082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Ofrecer tratamiento independientemente de inicio de síntomas</a:t>
              </a:r>
            </a:p>
          </p:txBody>
        </p:sp>
      </p:grpSp>
      <p:pic>
        <p:nvPicPr>
          <p:cNvPr id="556" name="Imagen 9" descr="Imagen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241970" y="1911922"/>
            <a:ext cx="1510277" cy="1007918"/>
          </a:xfrm>
          <a:prstGeom prst="rect">
            <a:avLst/>
          </a:prstGeom>
          <a:ln w="12700">
            <a:miter lim="400000"/>
          </a:ln>
        </p:spPr>
      </p:pic>
      <p:sp>
        <p:nvSpPr>
          <p:cNvPr id="557" name="Flecha abajo 10"/>
          <p:cNvSpPr/>
          <p:nvPr/>
        </p:nvSpPr>
        <p:spPr>
          <a:xfrm>
            <a:off x="7689273" y="4655127"/>
            <a:ext cx="685801" cy="540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5400" y="108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080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8" name="CuadroTexto 12"/>
          <p:cNvSpPr txBox="1"/>
          <p:nvPr/>
        </p:nvSpPr>
        <p:spPr>
          <a:xfrm>
            <a:off x="4926676" y="6588500"/>
            <a:ext cx="7252579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Lenhert R Antiviral Medications in Seasonal and Pandemic Influenza,  Dtsch Arztebl Int 2016;113:799-807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1AC5439-A421-49B3-A80A-D26D764DA55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8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" grpId="1" animBg="1" advAuto="0"/>
      <p:bldP spid="546" grpId="2" animBg="1" advAuto="0"/>
      <p:bldP spid="549" grpId="4" animBg="1" advAuto="0"/>
      <p:bldP spid="552" grpId="5" animBg="1" advAuto="0"/>
      <p:bldP spid="555" grpId="6" animBg="1" advAuto="0"/>
      <p:bldP spid="556" grpId="3" animBg="1" advAuto="0"/>
      <p:bldP spid="557" grpId="7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" name="influenza.jpg" descr="influenza.jpg"/>
          <p:cNvPicPr>
            <a:picLocks noChangeAspect="1"/>
          </p:cNvPicPr>
          <p:nvPr/>
        </p:nvPicPr>
        <p:blipFill>
          <a:blip r:embed="rId2">
            <a:alphaModFix amt="22235"/>
            <a:extLst/>
          </a:blip>
          <a:srcRect t="2310" r="6217" b="22293"/>
          <a:stretch>
            <a:fillRect/>
          </a:stretch>
        </p:blipFill>
        <p:spPr>
          <a:xfrm>
            <a:off x="-358246" y="-35678"/>
            <a:ext cx="12572227" cy="7019080"/>
          </a:xfrm>
          <a:prstGeom prst="rect">
            <a:avLst/>
          </a:prstGeom>
          <a:ln w="12700">
            <a:miter lim="400000"/>
          </a:ln>
        </p:spPr>
      </p:pic>
      <p:sp>
        <p:nvSpPr>
          <p:cNvPr id="561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Recomendaciones de Tratamiento</a:t>
            </a:r>
          </a:p>
        </p:txBody>
      </p:sp>
      <p:sp>
        <p:nvSpPr>
          <p:cNvPr id="562" name="Marcador de contenido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70C0"/>
                </a:solidFill>
              </a:defRPr>
            </a:lvl1pPr>
            <a:lvl2pPr marL="685800" indent="-228600">
              <a:spcBef>
                <a:spcPts val="500"/>
              </a:spcBef>
              <a:defRPr sz="2400" b="1">
                <a:solidFill>
                  <a:srgbClr val="0070C0"/>
                </a:solidFill>
              </a:defRPr>
            </a:lvl2pPr>
          </a:lstStyle>
          <a:p>
            <a:r>
              <a:t>¿Por cuánto tiempo dar el tratamiento?</a:t>
            </a:r>
          </a:p>
          <a:p>
            <a:pPr lvl="1"/>
            <a:r>
              <a:t>El tiempo recomendado son 5 días</a:t>
            </a:r>
          </a:p>
        </p:txBody>
      </p:sp>
      <p:grpSp>
        <p:nvGrpSpPr>
          <p:cNvPr id="565" name="Rectángulo redondeado 3"/>
          <p:cNvGrpSpPr/>
          <p:nvPr/>
        </p:nvGrpSpPr>
        <p:grpSpPr>
          <a:xfrm>
            <a:off x="2485120" y="3421091"/>
            <a:ext cx="2556164" cy="654629"/>
            <a:chOff x="0" y="0"/>
            <a:chExt cx="2556162" cy="654628"/>
          </a:xfrm>
        </p:grpSpPr>
        <p:sp>
          <p:nvSpPr>
            <p:cNvPr id="563" name="Rectángulo redondeado"/>
            <p:cNvSpPr/>
            <p:nvPr/>
          </p:nvSpPr>
          <p:spPr>
            <a:xfrm>
              <a:off x="0" y="0"/>
              <a:ext cx="2556163" cy="654629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64" name="Pacientes graves"/>
            <p:cNvSpPr txBox="1"/>
            <p:nvPr/>
          </p:nvSpPr>
          <p:spPr>
            <a:xfrm>
              <a:off x="31956" y="116494"/>
              <a:ext cx="2492251" cy="421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Pacientes graves</a:t>
              </a:r>
            </a:p>
          </p:txBody>
        </p:sp>
      </p:grpSp>
      <p:grpSp>
        <p:nvGrpSpPr>
          <p:cNvPr id="568" name="Rectángulo redondeado 4"/>
          <p:cNvGrpSpPr/>
          <p:nvPr/>
        </p:nvGrpSpPr>
        <p:grpSpPr>
          <a:xfrm>
            <a:off x="7109077" y="3372485"/>
            <a:ext cx="2556164" cy="751842"/>
            <a:chOff x="0" y="0"/>
            <a:chExt cx="2556162" cy="751840"/>
          </a:xfrm>
        </p:grpSpPr>
        <p:sp>
          <p:nvSpPr>
            <p:cNvPr id="566" name="Rectángulo redondeado"/>
            <p:cNvSpPr/>
            <p:nvPr/>
          </p:nvSpPr>
          <p:spPr>
            <a:xfrm>
              <a:off x="0" y="48606"/>
              <a:ext cx="2556163" cy="654629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200" b="1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67" name="Extender tiempo de tratamiento"/>
            <p:cNvSpPr txBox="1"/>
            <p:nvPr/>
          </p:nvSpPr>
          <p:spPr>
            <a:xfrm>
              <a:off x="31956" y="-1"/>
              <a:ext cx="2492251" cy="751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 b="1">
                  <a:solidFill>
                    <a:srgbClr val="FFFFFF"/>
                  </a:solidFill>
                </a:defRPr>
              </a:lvl1pPr>
            </a:lstStyle>
            <a:p>
              <a:r>
                <a:t>Extender tiempo de tratamiento</a:t>
              </a:r>
            </a:p>
          </p:txBody>
        </p:sp>
      </p:grpSp>
      <p:sp>
        <p:nvSpPr>
          <p:cNvPr id="569" name="Cheurón 5"/>
          <p:cNvSpPr/>
          <p:nvPr/>
        </p:nvSpPr>
        <p:spPr>
          <a:xfrm>
            <a:off x="5643957" y="3421091"/>
            <a:ext cx="862447" cy="654629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4"/>
                </a:solidFill>
              </a:defRPr>
            </a:pPr>
            <a:endParaRPr/>
          </a:p>
        </p:txBody>
      </p:sp>
      <p:pic>
        <p:nvPicPr>
          <p:cNvPr id="570" name="Imagen 6" descr="Imagen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38747" y="4651190"/>
            <a:ext cx="2648911" cy="1525773"/>
          </a:xfrm>
          <a:prstGeom prst="rect">
            <a:avLst/>
          </a:prstGeom>
          <a:ln w="12700">
            <a:miter lim="400000"/>
          </a:ln>
        </p:spPr>
      </p:pic>
      <p:pic>
        <p:nvPicPr>
          <p:cNvPr id="571" name="Imagen 7" descr="Imagen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062703" y="4651190"/>
            <a:ext cx="2648911" cy="1525773"/>
          </a:xfrm>
          <a:prstGeom prst="rect">
            <a:avLst/>
          </a:prstGeom>
          <a:ln w="12700">
            <a:miter lim="400000"/>
          </a:ln>
        </p:spPr>
      </p:pic>
      <p:sp>
        <p:nvSpPr>
          <p:cNvPr id="572" name="CuadroTexto 9"/>
          <p:cNvSpPr txBox="1"/>
          <p:nvPr/>
        </p:nvSpPr>
        <p:spPr>
          <a:xfrm>
            <a:off x="4939376" y="6588500"/>
            <a:ext cx="7252579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r>
              <a:t>Lenhert R Antiviral Medications in Seasonal and Pandemic Influenza,  Dtsch Arztebl Int 2016;113:799-807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E3EE278-2504-4F67-96FD-2863814C4D0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s-MX" smtClean="0"/>
              <a:t>9</a:t>
            </a:fld>
            <a:endParaRPr lang="es-MX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5" grpId="1" animBg="1" advAuto="0"/>
      <p:bldP spid="568" grpId="3" animBg="1" advAuto="0"/>
      <p:bldP spid="569" grpId="2" animBg="1" advAuto="0"/>
    </p:bld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Microsoft Office PowerPoint</Application>
  <PresentationFormat>Panorámica</PresentationFormat>
  <Paragraphs>143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Adobe Caslon Pro</vt:lpstr>
      <vt:lpstr>Adobe Caslon Pro Bold</vt:lpstr>
      <vt:lpstr>Arial</vt:lpstr>
      <vt:lpstr>Calibri</vt:lpstr>
      <vt:lpstr>Calibri Light</vt:lpstr>
      <vt:lpstr>Trajan Pro</vt:lpstr>
      <vt:lpstr>Trebuchet MS</vt:lpstr>
      <vt:lpstr>Tema de Office</vt:lpstr>
      <vt:lpstr>Presentación de PowerPoint</vt:lpstr>
      <vt:lpstr>A 100 años…….</vt:lpstr>
      <vt:lpstr>¿A que nos enfrentamos?</vt:lpstr>
      <vt:lpstr>¿Cuando sospechamos Influenza?</vt:lpstr>
      <vt:lpstr>Presentación de PowerPoint</vt:lpstr>
      <vt:lpstr>Recomendaciones de Tratamiento</vt:lpstr>
      <vt:lpstr>Presentación de PowerPoint</vt:lpstr>
      <vt:lpstr>Recomendaciones de Tratamiento</vt:lpstr>
      <vt:lpstr>Recomendaciones de Tratamiento</vt:lpstr>
      <vt:lpstr>Tratamiento farmacológico</vt:lpstr>
      <vt:lpstr>Presentación de PowerPoint</vt:lpstr>
      <vt:lpstr>Tratamiento farmacológico</vt:lpstr>
      <vt:lpstr>Tratamiento Farmacológico Efectos Adversos</vt:lpstr>
      <vt:lpstr>¿Existe controversia en el tratamiento?</vt:lpstr>
      <vt:lpstr>¿Existe controversia en el tratamiento?</vt:lpstr>
      <vt:lpstr>¿Existe controversia en el tratamiento?</vt:lpstr>
      <vt:lpstr>dr.ramirezhinojosa@yahoo.com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Auditorio Principal</cp:lastModifiedBy>
  <cp:revision>2</cp:revision>
  <dcterms:modified xsi:type="dcterms:W3CDTF">2018-10-24T13:39:28Z</dcterms:modified>
</cp:coreProperties>
</file>